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63" d="100"/>
          <a:sy n="163" d="100"/>
        </p:scale>
        <p:origin x="176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575048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3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274320"/>
            <a:ext cx="1005840" cy="100584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508760" y="256032"/>
            <a:ext cx="73152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 certification des EHPAD en France</a:t>
            </a:r>
            <a:endParaRPr lang="en-US" sz="3200" dirty="0"/>
          </a:p>
        </p:txBody>
      </p:sp>
      <p:sp>
        <p:nvSpPr>
          <p:cNvPr id="5" name="Text 2"/>
          <p:cNvSpPr/>
          <p:nvPr/>
        </p:nvSpPr>
        <p:spPr>
          <a:xfrm>
            <a:off x="1508760" y="1115568"/>
            <a:ext cx="7315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Analyse exhaustive du référentiel HAS</a:t>
            </a:r>
            <a:endParaRPr lang="en-US" sz="1700" dirty="0"/>
          </a:p>
          <a:p>
            <a:pPr marL="0" indent="0">
              <a:buNone/>
            </a:pPr>
            <a:r>
              <a:rPr lang="en-US" sz="1700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 de la checklist des 18 critères impératifs</a:t>
            </a:r>
            <a:endParaRPr lang="en-US" sz="1700" dirty="0"/>
          </a:p>
        </p:txBody>
      </p:sp>
      <p:sp>
        <p:nvSpPr>
          <p:cNvPr id="6" name="Shape 3"/>
          <p:cNvSpPr/>
          <p:nvPr/>
        </p:nvSpPr>
        <p:spPr>
          <a:xfrm>
            <a:off x="1508760" y="1965960"/>
            <a:ext cx="7132320" cy="45720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" name="Text 4"/>
          <p:cNvSpPr/>
          <p:nvPr/>
        </p:nvSpPr>
        <p:spPr>
          <a:xfrm>
            <a:off x="1508760" y="2084832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EC82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Loi 2019-774  •  HAS / ESSMS  •  Qualiscope  •  Synaé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1508760" y="429768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Référentiel v1.1 – Juillet 2025</a:t>
            </a:r>
            <a:endParaRPr lang="en-US" sz="1100" dirty="0"/>
          </a:p>
        </p:txBody>
      </p:sp>
      <p:sp>
        <p:nvSpPr>
          <p:cNvPr id="9" name="Shape 6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0" name="Text 7"/>
          <p:cNvSpPr/>
          <p:nvPr/>
        </p:nvSpPr>
        <p:spPr>
          <a:xfrm>
            <a:off x="228600" y="4818888"/>
            <a:ext cx="36576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SOS EHPAD</a:t>
            </a:r>
            <a:endParaRPr lang="en-US" sz="1000" dirty="0"/>
          </a:p>
        </p:txBody>
      </p:sp>
      <p:sp>
        <p:nvSpPr>
          <p:cNvPr id="11" name="Text 8"/>
          <p:cNvSpPr/>
          <p:nvPr/>
        </p:nvSpPr>
        <p:spPr>
          <a:xfrm>
            <a:off x="7772400" y="4818888"/>
            <a:ext cx="1280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Février 2026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5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30768" y="73152"/>
            <a:ext cx="457200" cy="4572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182880" y="201168"/>
            <a:ext cx="2560320" cy="256032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" name="Text 1"/>
          <p:cNvSpPr/>
          <p:nvPr/>
        </p:nvSpPr>
        <p:spPr>
          <a:xfrm>
            <a:off x="182880" y="219456"/>
            <a:ext cx="25603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PARTIE 02 · Architecture du référentiel</a:t>
            </a:r>
            <a:endParaRPr lang="en-US" sz="950" dirty="0"/>
          </a:p>
        </p:txBody>
      </p:sp>
      <p:sp>
        <p:nvSpPr>
          <p:cNvPr id="5" name="Text 2"/>
          <p:cNvSpPr/>
          <p:nvPr/>
        </p:nvSpPr>
        <p:spPr>
          <a:xfrm>
            <a:off x="320040" y="502920"/>
            <a:ext cx="8503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Les 157 critères : génériques et impératifs</a:t>
            </a:r>
            <a:endParaRPr lang="en-US" sz="2800" dirty="0"/>
          </a:p>
        </p:txBody>
      </p:sp>
      <p:sp>
        <p:nvSpPr>
          <p:cNvPr id="6" name="Shape 3"/>
          <p:cNvSpPr/>
          <p:nvPr/>
        </p:nvSpPr>
        <p:spPr>
          <a:xfrm>
            <a:off x="320040" y="1188720"/>
            <a:ext cx="54864" cy="237744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" name="Text 4"/>
          <p:cNvSpPr/>
          <p:nvPr/>
        </p:nvSpPr>
        <p:spPr>
          <a:xfrm>
            <a:off x="457200" y="1188720"/>
            <a:ext cx="8321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B6C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Deux niveaux d'exigence aux conséquences très différentes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274320" y="1737360"/>
            <a:ext cx="1965960" cy="2011680"/>
          </a:xfrm>
          <a:prstGeom prst="rect">
            <a:avLst/>
          </a:prstGeom>
          <a:solidFill>
            <a:srgbClr val="2B6CB0"/>
          </a:solidFill>
          <a:ln w="12700">
            <a:solidFill>
              <a:srgbClr val="2B6CB0"/>
            </a:solidFill>
            <a:prstDash val="solid"/>
          </a:ln>
          <a:effectLst>
            <a:outerShdw blurRad="101600" dist="38100" dir="81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9" name="Text 6"/>
          <p:cNvSpPr/>
          <p:nvPr/>
        </p:nvSpPr>
        <p:spPr>
          <a:xfrm>
            <a:off x="274320" y="1920240"/>
            <a:ext cx="19659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157</a:t>
            </a:r>
            <a:endParaRPr lang="en-US" sz="4200" dirty="0"/>
          </a:p>
        </p:txBody>
      </p:sp>
      <p:sp>
        <p:nvSpPr>
          <p:cNvPr id="10" name="Text 7"/>
          <p:cNvSpPr/>
          <p:nvPr/>
        </p:nvSpPr>
        <p:spPr>
          <a:xfrm>
            <a:off x="365760" y="2926080"/>
            <a:ext cx="17830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Critères au total dans le référentiel</a:t>
            </a:r>
            <a:endParaRPr lang="en-US" sz="1100" dirty="0"/>
          </a:p>
        </p:txBody>
      </p:sp>
      <p:sp>
        <p:nvSpPr>
          <p:cNvPr id="11" name="Shape 8"/>
          <p:cNvSpPr/>
          <p:nvPr/>
        </p:nvSpPr>
        <p:spPr>
          <a:xfrm>
            <a:off x="2377440" y="1737360"/>
            <a:ext cx="1965960" cy="201168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  <a:effectLst>
            <a:outerShdw blurRad="101600" dist="38100" dir="81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2" name="Text 9"/>
          <p:cNvSpPr/>
          <p:nvPr/>
        </p:nvSpPr>
        <p:spPr>
          <a:xfrm>
            <a:off x="2377440" y="1920240"/>
            <a:ext cx="19659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139</a:t>
            </a:r>
            <a:endParaRPr lang="en-US" sz="4200" dirty="0"/>
          </a:p>
        </p:txBody>
      </p:sp>
      <p:sp>
        <p:nvSpPr>
          <p:cNvPr id="13" name="Text 10"/>
          <p:cNvSpPr/>
          <p:nvPr/>
        </p:nvSpPr>
        <p:spPr>
          <a:xfrm>
            <a:off x="2468880" y="2926080"/>
            <a:ext cx="17830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Critères génériques (standard)</a:t>
            </a:r>
            <a:endParaRPr lang="en-US" sz="1100" dirty="0"/>
          </a:p>
        </p:txBody>
      </p:sp>
      <p:sp>
        <p:nvSpPr>
          <p:cNvPr id="14" name="Shape 11"/>
          <p:cNvSpPr/>
          <p:nvPr/>
        </p:nvSpPr>
        <p:spPr>
          <a:xfrm>
            <a:off x="4480560" y="1737360"/>
            <a:ext cx="1965960" cy="2011680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  <a:effectLst>
            <a:outerShdw blurRad="101600" dist="38100" dir="81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5" name="Text 12"/>
          <p:cNvSpPr/>
          <p:nvPr/>
        </p:nvSpPr>
        <p:spPr>
          <a:xfrm>
            <a:off x="4480560" y="1920240"/>
            <a:ext cx="19659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18</a:t>
            </a:r>
            <a:endParaRPr lang="en-US" sz="4200" dirty="0"/>
          </a:p>
        </p:txBody>
      </p:sp>
      <p:sp>
        <p:nvSpPr>
          <p:cNvPr id="16" name="Text 13"/>
          <p:cNvSpPr/>
          <p:nvPr/>
        </p:nvSpPr>
        <p:spPr>
          <a:xfrm>
            <a:off x="4572000" y="2926080"/>
            <a:ext cx="17830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Critères impératifs (prioritaires)</a:t>
            </a:r>
            <a:endParaRPr lang="en-US" sz="1100" dirty="0"/>
          </a:p>
        </p:txBody>
      </p:sp>
      <p:sp>
        <p:nvSpPr>
          <p:cNvPr id="17" name="Shape 14"/>
          <p:cNvSpPr/>
          <p:nvPr/>
        </p:nvSpPr>
        <p:spPr>
          <a:xfrm>
            <a:off x="6583680" y="1737360"/>
            <a:ext cx="1965960" cy="2011680"/>
          </a:xfrm>
          <a:prstGeom prst="rect">
            <a:avLst/>
          </a:prstGeom>
          <a:solidFill>
            <a:srgbClr val="DD6B20"/>
          </a:solidFill>
          <a:ln w="12700">
            <a:solidFill>
              <a:srgbClr val="DD6B20"/>
            </a:solidFill>
            <a:prstDash val="solid"/>
          </a:ln>
          <a:effectLst>
            <a:outerShdw blurRad="101600" dist="38100" dir="81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8" name="Text 15"/>
          <p:cNvSpPr/>
          <p:nvPr/>
        </p:nvSpPr>
        <p:spPr>
          <a:xfrm>
            <a:off x="6583680" y="1920240"/>
            <a:ext cx="19659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 ans</a:t>
            </a:r>
            <a:endParaRPr lang="en-US" sz="4200" dirty="0"/>
          </a:p>
        </p:txBody>
      </p:sp>
      <p:sp>
        <p:nvSpPr>
          <p:cNvPr id="19" name="Text 16"/>
          <p:cNvSpPr/>
          <p:nvPr/>
        </p:nvSpPr>
        <p:spPr>
          <a:xfrm>
            <a:off x="6675120" y="2926080"/>
            <a:ext cx="17830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Périodicité de l'évaluation</a:t>
            </a:r>
            <a:endParaRPr lang="en-US" sz="1100" dirty="0"/>
          </a:p>
        </p:txBody>
      </p:sp>
      <p:sp>
        <p:nvSpPr>
          <p:cNvPr id="20" name="Text 17"/>
          <p:cNvSpPr/>
          <p:nvPr/>
        </p:nvSpPr>
        <p:spPr>
          <a:xfrm>
            <a:off x="274320" y="4114800"/>
            <a:ext cx="8595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 critères impératifs constituent le « socle de sécurité » du référentiel. Toute cotation inférieure à 4/4 déclenche une procédure spécifique auprès des ATC et impacte directement le classement Qualiscope.</a:t>
            </a:r>
            <a:endParaRPr lang="en-US" sz="1100" dirty="0"/>
          </a:p>
        </p:txBody>
      </p:sp>
      <p:sp>
        <p:nvSpPr>
          <p:cNvPr id="21" name="Shape 18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2" name="Text 19"/>
          <p:cNvSpPr/>
          <p:nvPr/>
        </p:nvSpPr>
        <p:spPr>
          <a:xfrm>
            <a:off x="182880" y="4818888"/>
            <a:ext cx="27432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SOS EHPAD</a:t>
            </a:r>
            <a:endParaRPr lang="en-US" sz="1000" dirty="0"/>
          </a:p>
        </p:txBody>
      </p:sp>
      <p:sp>
        <p:nvSpPr>
          <p:cNvPr id="23" name="Text 20"/>
          <p:cNvSpPr/>
          <p:nvPr/>
        </p:nvSpPr>
        <p:spPr>
          <a:xfrm>
            <a:off x="8686800" y="4818888"/>
            <a:ext cx="3657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A3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" cy="5143500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1168" y="164592"/>
            <a:ext cx="640080" cy="64008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005840" y="201168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6EC82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PARTIE 03</a:t>
            </a:r>
            <a:endParaRPr lang="en-US" sz="1000" dirty="0"/>
          </a:p>
        </p:txBody>
      </p:sp>
      <p:sp>
        <p:nvSpPr>
          <p:cNvPr id="5" name="Text 2"/>
          <p:cNvSpPr/>
          <p:nvPr/>
        </p:nvSpPr>
        <p:spPr>
          <a:xfrm>
            <a:off x="320040" y="1463040"/>
            <a:ext cx="85039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Les 18 critères impératifs</a:t>
            </a:r>
            <a:endParaRPr lang="en-US" sz="3800" dirty="0"/>
          </a:p>
        </p:txBody>
      </p:sp>
      <p:sp>
        <p:nvSpPr>
          <p:cNvPr id="6" name="Text 3"/>
          <p:cNvSpPr/>
          <p:nvPr/>
        </p:nvSpPr>
        <p:spPr>
          <a:xfrm>
            <a:off x="320040" y="292608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socle de sécurité non négociable du référentiel HAS</a:t>
            </a:r>
            <a:endParaRPr lang="en-US" sz="1500" dirty="0"/>
          </a:p>
        </p:txBody>
      </p:sp>
      <p:sp>
        <p:nvSpPr>
          <p:cNvPr id="7" name="Shape 4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" name="Text 5"/>
          <p:cNvSpPr/>
          <p:nvPr/>
        </p:nvSpPr>
        <p:spPr>
          <a:xfrm>
            <a:off x="228600" y="4818888"/>
            <a:ext cx="27432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SOS EHPAD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5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30768" y="73152"/>
            <a:ext cx="457200" cy="4572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182880" y="201168"/>
            <a:ext cx="2560320" cy="256032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" name="Text 1"/>
          <p:cNvSpPr/>
          <p:nvPr/>
        </p:nvSpPr>
        <p:spPr>
          <a:xfrm>
            <a:off x="182880" y="219456"/>
            <a:ext cx="25603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PARTIE 03 · Les 18 critères impératifs</a:t>
            </a:r>
            <a:endParaRPr lang="en-US" sz="950" dirty="0"/>
          </a:p>
        </p:txBody>
      </p:sp>
      <p:sp>
        <p:nvSpPr>
          <p:cNvPr id="5" name="Text 2"/>
          <p:cNvSpPr/>
          <p:nvPr/>
        </p:nvSpPr>
        <p:spPr>
          <a:xfrm>
            <a:off x="320040" y="502920"/>
            <a:ext cx="8503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Vue d'ensemble des 18 critères impératifs</a:t>
            </a:r>
            <a:endParaRPr lang="en-US" sz="2800" dirty="0"/>
          </a:p>
        </p:txBody>
      </p:sp>
      <p:sp>
        <p:nvSpPr>
          <p:cNvPr id="6" name="Shape 3"/>
          <p:cNvSpPr/>
          <p:nvPr/>
        </p:nvSpPr>
        <p:spPr>
          <a:xfrm>
            <a:off x="256032" y="1536192"/>
            <a:ext cx="8631936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38100" dist="12700" dir="81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7" name="Shape 4"/>
          <p:cNvSpPr/>
          <p:nvPr/>
        </p:nvSpPr>
        <p:spPr>
          <a:xfrm>
            <a:off x="256032" y="1536192"/>
            <a:ext cx="73152" cy="457200"/>
          </a:xfrm>
          <a:prstGeom prst="rect">
            <a:avLst/>
          </a:prstGeom>
          <a:solidFill>
            <a:srgbClr val="2B6CB0"/>
          </a:solidFill>
          <a:ln w="12700">
            <a:solidFill>
              <a:srgbClr val="2B6CB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" name="Text 5"/>
          <p:cNvSpPr/>
          <p:nvPr/>
        </p:nvSpPr>
        <p:spPr>
          <a:xfrm>
            <a:off x="420624" y="1609344"/>
            <a:ext cx="4754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Droits fondamentaux (Ch.2)</a:t>
            </a:r>
            <a:endParaRPr lang="en-US" sz="1200" dirty="0"/>
          </a:p>
        </p:txBody>
      </p:sp>
      <p:sp>
        <p:nvSpPr>
          <p:cNvPr id="9" name="Text 6"/>
          <p:cNvSpPr/>
          <p:nvPr/>
        </p:nvSpPr>
        <p:spPr>
          <a:xfrm>
            <a:off x="5303520" y="1627632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2.2.1 à 2.2.7</a:t>
            </a:r>
            <a:endParaRPr lang="en-US" sz="1050" dirty="0"/>
          </a:p>
        </p:txBody>
      </p:sp>
      <p:sp>
        <p:nvSpPr>
          <p:cNvPr id="10" name="Shape 7"/>
          <p:cNvSpPr/>
          <p:nvPr/>
        </p:nvSpPr>
        <p:spPr>
          <a:xfrm>
            <a:off x="7772400" y="1609344"/>
            <a:ext cx="1051560" cy="292608"/>
          </a:xfrm>
          <a:prstGeom prst="rect">
            <a:avLst/>
          </a:prstGeom>
          <a:solidFill>
            <a:srgbClr val="2B6CB0"/>
          </a:solidFill>
          <a:ln w="12700">
            <a:solidFill>
              <a:srgbClr val="2B6CB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1" name="Text 8"/>
          <p:cNvSpPr/>
          <p:nvPr/>
        </p:nvSpPr>
        <p:spPr>
          <a:xfrm>
            <a:off x="7772400" y="1627632"/>
            <a:ext cx="1051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critères</a:t>
            </a:r>
            <a:endParaRPr lang="en-US" sz="950" dirty="0"/>
          </a:p>
        </p:txBody>
      </p:sp>
      <p:sp>
        <p:nvSpPr>
          <p:cNvPr id="12" name="Shape 9"/>
          <p:cNvSpPr/>
          <p:nvPr/>
        </p:nvSpPr>
        <p:spPr>
          <a:xfrm>
            <a:off x="256032" y="2057400"/>
            <a:ext cx="8631936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38100" dist="12700" dir="81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3" name="Shape 10"/>
          <p:cNvSpPr/>
          <p:nvPr/>
        </p:nvSpPr>
        <p:spPr>
          <a:xfrm>
            <a:off x="256032" y="2057400"/>
            <a:ext cx="73152" cy="457200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4" name="Text 11"/>
          <p:cNvSpPr/>
          <p:nvPr/>
        </p:nvSpPr>
        <p:spPr>
          <a:xfrm>
            <a:off x="420624" y="2130552"/>
            <a:ext cx="4754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Circuit du médicament (Ch.3)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5303520" y="2148840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3.6.2</a:t>
            </a:r>
            <a:endParaRPr lang="en-US" sz="1050" dirty="0"/>
          </a:p>
        </p:txBody>
      </p:sp>
      <p:sp>
        <p:nvSpPr>
          <p:cNvPr id="16" name="Shape 13"/>
          <p:cNvSpPr/>
          <p:nvPr/>
        </p:nvSpPr>
        <p:spPr>
          <a:xfrm>
            <a:off x="7772400" y="2130552"/>
            <a:ext cx="1051560" cy="292608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7" name="Text 14"/>
          <p:cNvSpPr/>
          <p:nvPr/>
        </p:nvSpPr>
        <p:spPr>
          <a:xfrm>
            <a:off x="7772400" y="2148840"/>
            <a:ext cx="1051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critère</a:t>
            </a:r>
            <a:endParaRPr lang="en-US" sz="950" dirty="0"/>
          </a:p>
        </p:txBody>
      </p:sp>
      <p:sp>
        <p:nvSpPr>
          <p:cNvPr id="18" name="Shape 15"/>
          <p:cNvSpPr/>
          <p:nvPr/>
        </p:nvSpPr>
        <p:spPr>
          <a:xfrm>
            <a:off x="256032" y="2578608"/>
            <a:ext cx="8631936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38100" dist="12700" dir="81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9" name="Shape 16"/>
          <p:cNvSpPr/>
          <p:nvPr/>
        </p:nvSpPr>
        <p:spPr>
          <a:xfrm>
            <a:off x="256032" y="2578608"/>
            <a:ext cx="73152" cy="457200"/>
          </a:xfrm>
          <a:prstGeom prst="rect">
            <a:avLst/>
          </a:prstGeom>
          <a:solidFill>
            <a:srgbClr val="DD6B20"/>
          </a:solidFill>
          <a:ln w="12700">
            <a:solidFill>
              <a:srgbClr val="DD6B2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0" name="Text 17"/>
          <p:cNvSpPr/>
          <p:nvPr/>
        </p:nvSpPr>
        <p:spPr>
          <a:xfrm>
            <a:off x="420624" y="2651760"/>
            <a:ext cx="4754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Bientraitance / Maltraitance (Ch.3)</a:t>
            </a:r>
            <a:endParaRPr lang="en-US" sz="1200" dirty="0"/>
          </a:p>
        </p:txBody>
      </p:sp>
      <p:sp>
        <p:nvSpPr>
          <p:cNvPr id="21" name="Text 18"/>
          <p:cNvSpPr/>
          <p:nvPr/>
        </p:nvSpPr>
        <p:spPr>
          <a:xfrm>
            <a:off x="5303520" y="2670048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3.11.1 &amp; 3.11.2</a:t>
            </a:r>
            <a:endParaRPr lang="en-US" sz="1050" dirty="0"/>
          </a:p>
        </p:txBody>
      </p:sp>
      <p:sp>
        <p:nvSpPr>
          <p:cNvPr id="22" name="Shape 19"/>
          <p:cNvSpPr/>
          <p:nvPr/>
        </p:nvSpPr>
        <p:spPr>
          <a:xfrm>
            <a:off x="7772400" y="2651760"/>
            <a:ext cx="1051560" cy="292608"/>
          </a:xfrm>
          <a:prstGeom prst="rect">
            <a:avLst/>
          </a:prstGeom>
          <a:solidFill>
            <a:srgbClr val="DD6B20"/>
          </a:solidFill>
          <a:ln w="12700">
            <a:solidFill>
              <a:srgbClr val="DD6B2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3" name="Text 20"/>
          <p:cNvSpPr/>
          <p:nvPr/>
        </p:nvSpPr>
        <p:spPr>
          <a:xfrm>
            <a:off x="7772400" y="2670048"/>
            <a:ext cx="1051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critères</a:t>
            </a:r>
            <a:endParaRPr lang="en-US" sz="950" dirty="0"/>
          </a:p>
        </p:txBody>
      </p:sp>
      <p:sp>
        <p:nvSpPr>
          <p:cNvPr id="24" name="Shape 21"/>
          <p:cNvSpPr/>
          <p:nvPr/>
        </p:nvSpPr>
        <p:spPr>
          <a:xfrm>
            <a:off x="256032" y="3099816"/>
            <a:ext cx="8631936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38100" dist="12700" dir="81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5" name="Shape 22"/>
          <p:cNvSpPr/>
          <p:nvPr/>
        </p:nvSpPr>
        <p:spPr>
          <a:xfrm>
            <a:off x="256032" y="3099816"/>
            <a:ext cx="73152" cy="457200"/>
          </a:xfrm>
          <a:prstGeom prst="rect">
            <a:avLst/>
          </a:prstGeom>
          <a:solidFill>
            <a:srgbClr val="9B59B6"/>
          </a:solidFill>
          <a:ln w="12700">
            <a:solidFill>
              <a:srgbClr val="9B59B6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6" name="Text 23"/>
          <p:cNvSpPr/>
          <p:nvPr/>
        </p:nvSpPr>
        <p:spPr>
          <a:xfrm>
            <a:off x="420624" y="3172968"/>
            <a:ext cx="4754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Plaintes &amp; Réclamations (Ch.3)</a:t>
            </a:r>
            <a:endParaRPr lang="en-US" sz="1200" dirty="0"/>
          </a:p>
        </p:txBody>
      </p:sp>
      <p:sp>
        <p:nvSpPr>
          <p:cNvPr id="27" name="Text 24"/>
          <p:cNvSpPr/>
          <p:nvPr/>
        </p:nvSpPr>
        <p:spPr>
          <a:xfrm>
            <a:off x="5303520" y="3191256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3.12.1, 3.12.2, 3.12.3</a:t>
            </a:r>
            <a:endParaRPr lang="en-US" sz="1050" dirty="0"/>
          </a:p>
        </p:txBody>
      </p:sp>
      <p:sp>
        <p:nvSpPr>
          <p:cNvPr id="28" name="Shape 25"/>
          <p:cNvSpPr/>
          <p:nvPr/>
        </p:nvSpPr>
        <p:spPr>
          <a:xfrm>
            <a:off x="7772400" y="3172968"/>
            <a:ext cx="1051560" cy="292608"/>
          </a:xfrm>
          <a:prstGeom prst="rect">
            <a:avLst/>
          </a:prstGeom>
          <a:solidFill>
            <a:srgbClr val="9B59B6"/>
          </a:solidFill>
          <a:ln w="12700">
            <a:solidFill>
              <a:srgbClr val="9B59B6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9" name="Text 26"/>
          <p:cNvSpPr/>
          <p:nvPr/>
        </p:nvSpPr>
        <p:spPr>
          <a:xfrm>
            <a:off x="7772400" y="3191256"/>
            <a:ext cx="1051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critères</a:t>
            </a:r>
            <a:endParaRPr lang="en-US" sz="950" dirty="0"/>
          </a:p>
        </p:txBody>
      </p:sp>
      <p:sp>
        <p:nvSpPr>
          <p:cNvPr id="30" name="Shape 27"/>
          <p:cNvSpPr/>
          <p:nvPr/>
        </p:nvSpPr>
        <p:spPr>
          <a:xfrm>
            <a:off x="256032" y="3621024"/>
            <a:ext cx="8631936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38100" dist="12700" dir="81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31" name="Shape 28"/>
          <p:cNvSpPr/>
          <p:nvPr/>
        </p:nvSpPr>
        <p:spPr>
          <a:xfrm>
            <a:off x="256032" y="3621024"/>
            <a:ext cx="73152" cy="45720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2" name="Text 29"/>
          <p:cNvSpPr/>
          <p:nvPr/>
        </p:nvSpPr>
        <p:spPr>
          <a:xfrm>
            <a:off x="420624" y="3694176"/>
            <a:ext cx="4754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Événements indésirables (Ch.3)</a:t>
            </a:r>
            <a:endParaRPr lang="en-US" sz="1200" dirty="0"/>
          </a:p>
        </p:txBody>
      </p:sp>
      <p:sp>
        <p:nvSpPr>
          <p:cNvPr id="33" name="Text 30"/>
          <p:cNvSpPr/>
          <p:nvPr/>
        </p:nvSpPr>
        <p:spPr>
          <a:xfrm>
            <a:off x="5303520" y="3712464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3.13.1, 3.13.2, 3.13.3</a:t>
            </a:r>
            <a:endParaRPr lang="en-US" sz="1050" dirty="0"/>
          </a:p>
        </p:txBody>
      </p:sp>
      <p:sp>
        <p:nvSpPr>
          <p:cNvPr id="34" name="Shape 31"/>
          <p:cNvSpPr/>
          <p:nvPr/>
        </p:nvSpPr>
        <p:spPr>
          <a:xfrm>
            <a:off x="7772400" y="3694176"/>
            <a:ext cx="1051560" cy="292608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5" name="Text 32"/>
          <p:cNvSpPr/>
          <p:nvPr/>
        </p:nvSpPr>
        <p:spPr>
          <a:xfrm>
            <a:off x="7772400" y="3712464"/>
            <a:ext cx="1051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critères</a:t>
            </a:r>
            <a:endParaRPr lang="en-US" sz="950" dirty="0"/>
          </a:p>
        </p:txBody>
      </p:sp>
      <p:sp>
        <p:nvSpPr>
          <p:cNvPr id="36" name="Shape 33"/>
          <p:cNvSpPr/>
          <p:nvPr/>
        </p:nvSpPr>
        <p:spPr>
          <a:xfrm>
            <a:off x="256032" y="4142232"/>
            <a:ext cx="8631936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38100" dist="12700" dir="81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37" name="Shape 34"/>
          <p:cNvSpPr/>
          <p:nvPr/>
        </p:nvSpPr>
        <p:spPr>
          <a:xfrm>
            <a:off x="256032" y="4142232"/>
            <a:ext cx="73152" cy="45720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8" name="Text 35"/>
          <p:cNvSpPr/>
          <p:nvPr/>
        </p:nvSpPr>
        <p:spPr>
          <a:xfrm>
            <a:off x="420624" y="4215384"/>
            <a:ext cx="4754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Gestion de crise &amp; PCA (Ch.3)</a:t>
            </a:r>
            <a:endParaRPr lang="en-US" sz="1200" dirty="0"/>
          </a:p>
        </p:txBody>
      </p:sp>
      <p:sp>
        <p:nvSpPr>
          <p:cNvPr id="39" name="Text 36"/>
          <p:cNvSpPr/>
          <p:nvPr/>
        </p:nvSpPr>
        <p:spPr>
          <a:xfrm>
            <a:off x="5303520" y="4233672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3.14.1 &amp; 3.14.2</a:t>
            </a:r>
            <a:endParaRPr lang="en-US" sz="1050" dirty="0"/>
          </a:p>
        </p:txBody>
      </p:sp>
      <p:sp>
        <p:nvSpPr>
          <p:cNvPr id="40" name="Shape 37"/>
          <p:cNvSpPr/>
          <p:nvPr/>
        </p:nvSpPr>
        <p:spPr>
          <a:xfrm>
            <a:off x="7772400" y="4215384"/>
            <a:ext cx="1051560" cy="292608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1" name="Text 38"/>
          <p:cNvSpPr/>
          <p:nvPr/>
        </p:nvSpPr>
        <p:spPr>
          <a:xfrm>
            <a:off x="7772400" y="4233672"/>
            <a:ext cx="1051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critères</a:t>
            </a:r>
            <a:endParaRPr lang="en-US" sz="950" dirty="0"/>
          </a:p>
        </p:txBody>
      </p:sp>
      <p:sp>
        <p:nvSpPr>
          <p:cNvPr id="42" name="Shape 39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3" name="Text 40"/>
          <p:cNvSpPr/>
          <p:nvPr/>
        </p:nvSpPr>
        <p:spPr>
          <a:xfrm>
            <a:off x="182880" y="4818888"/>
            <a:ext cx="27432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SOS EHPAD</a:t>
            </a:r>
            <a:endParaRPr lang="en-US" sz="1000" dirty="0"/>
          </a:p>
        </p:txBody>
      </p:sp>
      <p:sp>
        <p:nvSpPr>
          <p:cNvPr id="44" name="Text 41"/>
          <p:cNvSpPr/>
          <p:nvPr/>
        </p:nvSpPr>
        <p:spPr>
          <a:xfrm>
            <a:off x="8686800" y="4818888"/>
            <a:ext cx="3657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5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30768" y="73152"/>
            <a:ext cx="457200" cy="4572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182880" y="201168"/>
            <a:ext cx="2560320" cy="256032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" name="Text 1"/>
          <p:cNvSpPr/>
          <p:nvPr/>
        </p:nvSpPr>
        <p:spPr>
          <a:xfrm>
            <a:off x="182880" y="219456"/>
            <a:ext cx="25603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PARTIE 03 · Droits fondamentaux</a:t>
            </a:r>
            <a:endParaRPr lang="en-US" sz="950" dirty="0"/>
          </a:p>
        </p:txBody>
      </p:sp>
      <p:sp>
        <p:nvSpPr>
          <p:cNvPr id="5" name="Text 2"/>
          <p:cNvSpPr/>
          <p:nvPr/>
        </p:nvSpPr>
        <p:spPr>
          <a:xfrm>
            <a:off x="320040" y="502920"/>
            <a:ext cx="8503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Critères 2.2.1 à 2.2.4 – Libertés individuelles</a:t>
            </a:r>
            <a:endParaRPr lang="en-US" sz="2800" dirty="0"/>
          </a:p>
        </p:txBody>
      </p:sp>
      <p:sp>
        <p:nvSpPr>
          <p:cNvPr id="6" name="Shape 3"/>
          <p:cNvSpPr/>
          <p:nvPr/>
        </p:nvSpPr>
        <p:spPr>
          <a:xfrm>
            <a:off x="228600" y="1572768"/>
            <a:ext cx="8686800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7" name="Shape 4"/>
          <p:cNvSpPr/>
          <p:nvPr/>
        </p:nvSpPr>
        <p:spPr>
          <a:xfrm>
            <a:off x="228600" y="1572768"/>
            <a:ext cx="73152" cy="713232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" name="Text 5"/>
          <p:cNvSpPr/>
          <p:nvPr/>
        </p:nvSpPr>
        <p:spPr>
          <a:xfrm>
            <a:off x="384048" y="1627632"/>
            <a:ext cx="1005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6EC82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2.2.1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384048" y="1627632"/>
            <a:ext cx="2743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Liberté d'aller et venir</a:t>
            </a:r>
            <a:endParaRPr lang="en-US" sz="1150" dirty="0"/>
          </a:p>
        </p:txBody>
      </p:sp>
      <p:sp>
        <p:nvSpPr>
          <p:cNvPr id="10" name="Text 7"/>
          <p:cNvSpPr/>
          <p:nvPr/>
        </p:nvSpPr>
        <p:spPr>
          <a:xfrm>
            <a:off x="3291840" y="1627632"/>
            <a:ext cx="5532120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restriction doit être l'exception médicalement justifiée et tracée. Vigilance sur les unités protégées (digicodes, portes fermées) : évaluation de la proportionnalité de chaque mesure.</a:t>
            </a:r>
            <a:endParaRPr lang="en-US" sz="1000" dirty="0"/>
          </a:p>
        </p:txBody>
      </p:sp>
      <p:sp>
        <p:nvSpPr>
          <p:cNvPr id="11" name="Shape 8"/>
          <p:cNvSpPr/>
          <p:nvPr/>
        </p:nvSpPr>
        <p:spPr>
          <a:xfrm>
            <a:off x="228600" y="2377440"/>
            <a:ext cx="8686800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2" name="Shape 9"/>
          <p:cNvSpPr/>
          <p:nvPr/>
        </p:nvSpPr>
        <p:spPr>
          <a:xfrm>
            <a:off x="228600" y="2377440"/>
            <a:ext cx="73152" cy="713232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3" name="Text 10"/>
          <p:cNvSpPr/>
          <p:nvPr/>
        </p:nvSpPr>
        <p:spPr>
          <a:xfrm>
            <a:off x="384048" y="2432304"/>
            <a:ext cx="1005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6EC82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2.2.2</a:t>
            </a:r>
            <a:endParaRPr lang="en-US" sz="1100" dirty="0"/>
          </a:p>
        </p:txBody>
      </p:sp>
      <p:sp>
        <p:nvSpPr>
          <p:cNvPr id="14" name="Text 11"/>
          <p:cNvSpPr/>
          <p:nvPr/>
        </p:nvSpPr>
        <p:spPr>
          <a:xfrm>
            <a:off x="384048" y="2432304"/>
            <a:ext cx="2743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Respect de la dignité et de l'intégrité</a:t>
            </a:r>
            <a:endParaRPr lang="en-US" sz="1150" dirty="0"/>
          </a:p>
        </p:txBody>
      </p:sp>
      <p:sp>
        <p:nvSpPr>
          <p:cNvPr id="15" name="Text 12"/>
          <p:cNvSpPr/>
          <p:nvPr/>
        </p:nvSpPr>
        <p:spPr>
          <a:xfrm>
            <a:off x="3291840" y="2432304"/>
            <a:ext cx="5532120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Attitude bientraitante lors des soins, des transferts et de l'aide à la toilette. L'évaluateur vérifie en situation réelle via l'accompagné traceur.</a:t>
            </a:r>
            <a:endParaRPr lang="en-US" sz="1000" dirty="0"/>
          </a:p>
        </p:txBody>
      </p:sp>
      <p:sp>
        <p:nvSpPr>
          <p:cNvPr id="16" name="Shape 13"/>
          <p:cNvSpPr/>
          <p:nvPr/>
        </p:nvSpPr>
        <p:spPr>
          <a:xfrm>
            <a:off x="228600" y="3182112"/>
            <a:ext cx="8686800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7" name="Shape 14"/>
          <p:cNvSpPr/>
          <p:nvPr/>
        </p:nvSpPr>
        <p:spPr>
          <a:xfrm>
            <a:off x="228600" y="3182112"/>
            <a:ext cx="73152" cy="713232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8" name="Text 15"/>
          <p:cNvSpPr/>
          <p:nvPr/>
        </p:nvSpPr>
        <p:spPr>
          <a:xfrm>
            <a:off x="384048" y="3236976"/>
            <a:ext cx="1005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6EC82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2.2.3</a:t>
            </a:r>
            <a:endParaRPr lang="en-US" sz="1100" dirty="0"/>
          </a:p>
        </p:txBody>
      </p:sp>
      <p:sp>
        <p:nvSpPr>
          <p:cNvPr id="19" name="Text 16"/>
          <p:cNvSpPr/>
          <p:nvPr/>
        </p:nvSpPr>
        <p:spPr>
          <a:xfrm>
            <a:off x="384048" y="3236976"/>
            <a:ext cx="2743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Respect de la vie privée et de l'intimité</a:t>
            </a:r>
            <a:endParaRPr lang="en-US" sz="1150" dirty="0"/>
          </a:p>
        </p:txBody>
      </p:sp>
      <p:sp>
        <p:nvSpPr>
          <p:cNvPr id="20" name="Text 17"/>
          <p:cNvSpPr/>
          <p:nvPr/>
        </p:nvSpPr>
        <p:spPr>
          <a:xfrm>
            <a:off x="3291840" y="3236976"/>
            <a:ext cx="5532120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Pudeur lors des soins, respect de la chambre comme domicile du résident, confidentialité des transmissions et dossiers médicaux.</a:t>
            </a:r>
            <a:endParaRPr lang="en-US" sz="1000" dirty="0"/>
          </a:p>
        </p:txBody>
      </p:sp>
      <p:sp>
        <p:nvSpPr>
          <p:cNvPr id="21" name="Shape 18"/>
          <p:cNvSpPr/>
          <p:nvPr/>
        </p:nvSpPr>
        <p:spPr>
          <a:xfrm>
            <a:off x="228600" y="3986784"/>
            <a:ext cx="8686800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2" name="Shape 19"/>
          <p:cNvSpPr/>
          <p:nvPr/>
        </p:nvSpPr>
        <p:spPr>
          <a:xfrm>
            <a:off x="228600" y="3986784"/>
            <a:ext cx="73152" cy="713232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3" name="Text 20"/>
          <p:cNvSpPr/>
          <p:nvPr/>
        </p:nvSpPr>
        <p:spPr>
          <a:xfrm>
            <a:off x="384048" y="4041648"/>
            <a:ext cx="1005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6EC82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2.2.4</a:t>
            </a:r>
            <a:endParaRPr lang="en-US" sz="1100" dirty="0"/>
          </a:p>
        </p:txBody>
      </p:sp>
      <p:sp>
        <p:nvSpPr>
          <p:cNvPr id="24" name="Text 21"/>
          <p:cNvSpPr/>
          <p:nvPr/>
        </p:nvSpPr>
        <p:spPr>
          <a:xfrm>
            <a:off x="384048" y="4041648"/>
            <a:ext cx="2743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Liberté d'opinion, croyances et spiritualité</a:t>
            </a:r>
            <a:endParaRPr lang="en-US" sz="1150" dirty="0"/>
          </a:p>
        </p:txBody>
      </p:sp>
      <p:sp>
        <p:nvSpPr>
          <p:cNvPr id="25" name="Text 22"/>
          <p:cNvSpPr/>
          <p:nvPr/>
        </p:nvSpPr>
        <p:spPr>
          <a:xfrm>
            <a:off x="3291840" y="4041648"/>
            <a:ext cx="5532120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Accès aux cultes, respect des convictions politiques et philosophiques, possibilité de vote ou d'expression religieuse selon les désirs du résident.</a:t>
            </a:r>
            <a:endParaRPr lang="en-US" sz="1000" dirty="0"/>
          </a:p>
        </p:txBody>
      </p:sp>
      <p:sp>
        <p:nvSpPr>
          <p:cNvPr id="26" name="Shape 23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7" name="Text 24"/>
          <p:cNvSpPr/>
          <p:nvPr/>
        </p:nvSpPr>
        <p:spPr>
          <a:xfrm>
            <a:off x="182880" y="4818888"/>
            <a:ext cx="27432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SOS EHPAD</a:t>
            </a:r>
            <a:endParaRPr lang="en-US" sz="1000" dirty="0"/>
          </a:p>
        </p:txBody>
      </p:sp>
      <p:sp>
        <p:nvSpPr>
          <p:cNvPr id="28" name="Text 25"/>
          <p:cNvSpPr/>
          <p:nvPr/>
        </p:nvSpPr>
        <p:spPr>
          <a:xfrm>
            <a:off x="8686800" y="4818888"/>
            <a:ext cx="3657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5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30768" y="73152"/>
            <a:ext cx="457200" cy="4572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182880" y="201168"/>
            <a:ext cx="2560320" cy="256032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" name="Text 1"/>
          <p:cNvSpPr/>
          <p:nvPr/>
        </p:nvSpPr>
        <p:spPr>
          <a:xfrm>
            <a:off x="182880" y="219456"/>
            <a:ext cx="25603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PARTIE 03 · Droits fondamentaux</a:t>
            </a:r>
            <a:endParaRPr lang="en-US" sz="950" dirty="0"/>
          </a:p>
        </p:txBody>
      </p:sp>
      <p:sp>
        <p:nvSpPr>
          <p:cNvPr id="5" name="Text 2"/>
          <p:cNvSpPr/>
          <p:nvPr/>
        </p:nvSpPr>
        <p:spPr>
          <a:xfrm>
            <a:off x="320040" y="502920"/>
            <a:ext cx="8503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Critères 2.2.5 à 2.2.7 – Droits civils et données</a:t>
            </a:r>
            <a:endParaRPr lang="en-US" sz="2800" dirty="0"/>
          </a:p>
        </p:txBody>
      </p:sp>
      <p:sp>
        <p:nvSpPr>
          <p:cNvPr id="6" name="Shape 3"/>
          <p:cNvSpPr/>
          <p:nvPr/>
        </p:nvSpPr>
        <p:spPr>
          <a:xfrm>
            <a:off x="228600" y="1572768"/>
            <a:ext cx="8686800" cy="8229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7" name="Shape 4"/>
          <p:cNvSpPr/>
          <p:nvPr/>
        </p:nvSpPr>
        <p:spPr>
          <a:xfrm>
            <a:off x="228600" y="1572768"/>
            <a:ext cx="73152" cy="822960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" name="Text 5"/>
          <p:cNvSpPr/>
          <p:nvPr/>
        </p:nvSpPr>
        <p:spPr>
          <a:xfrm>
            <a:off x="384048" y="1627632"/>
            <a:ext cx="1005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6EC82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2.2.5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384048" y="1627632"/>
            <a:ext cx="2743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Respect du droit à l'image</a:t>
            </a:r>
            <a:endParaRPr lang="en-US" sz="1150" dirty="0"/>
          </a:p>
        </p:txBody>
      </p:sp>
      <p:sp>
        <p:nvSpPr>
          <p:cNvPr id="10" name="Text 7"/>
          <p:cNvSpPr/>
          <p:nvPr/>
        </p:nvSpPr>
        <p:spPr>
          <a:xfrm>
            <a:off x="3291840" y="1627632"/>
            <a:ext cx="5532120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Consentement formel et tracé pour toute utilisation de photos/vidéos, même en usage interne (journal de l'établissement, communication familles, formation).</a:t>
            </a:r>
            <a:endParaRPr lang="en-US" sz="1000" dirty="0"/>
          </a:p>
        </p:txBody>
      </p:sp>
      <p:sp>
        <p:nvSpPr>
          <p:cNvPr id="11" name="Shape 8"/>
          <p:cNvSpPr/>
          <p:nvPr/>
        </p:nvSpPr>
        <p:spPr>
          <a:xfrm>
            <a:off x="228600" y="2487168"/>
            <a:ext cx="8686800" cy="8229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2" name="Shape 9"/>
          <p:cNvSpPr/>
          <p:nvPr/>
        </p:nvSpPr>
        <p:spPr>
          <a:xfrm>
            <a:off x="228600" y="2487168"/>
            <a:ext cx="73152" cy="822960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3" name="Text 10"/>
          <p:cNvSpPr/>
          <p:nvPr/>
        </p:nvSpPr>
        <p:spPr>
          <a:xfrm>
            <a:off x="384048" y="2542032"/>
            <a:ext cx="1005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6EC82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2.2.6</a:t>
            </a:r>
            <a:endParaRPr lang="en-US" sz="1100" dirty="0"/>
          </a:p>
        </p:txBody>
      </p:sp>
      <p:sp>
        <p:nvSpPr>
          <p:cNvPr id="14" name="Text 11"/>
          <p:cNvSpPr/>
          <p:nvPr/>
        </p:nvSpPr>
        <p:spPr>
          <a:xfrm>
            <a:off x="384048" y="2542032"/>
            <a:ext cx="2743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Exercice effectif des droits et libertés</a:t>
            </a:r>
            <a:endParaRPr lang="en-US" sz="1150" dirty="0"/>
          </a:p>
        </p:txBody>
      </p:sp>
      <p:sp>
        <p:nvSpPr>
          <p:cNvPr id="15" name="Text 12"/>
          <p:cNvSpPr/>
          <p:nvPr/>
        </p:nvSpPr>
        <p:spPr>
          <a:xfrm>
            <a:off x="3291840" y="2542032"/>
            <a:ext cx="5532120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Mise à disposition des documents obligatoires (contrat de séjour, livret d'accueil, règlement de fonctionnement) et information claire sur les voies de recours.</a:t>
            </a:r>
            <a:endParaRPr lang="en-US" sz="1000" dirty="0"/>
          </a:p>
        </p:txBody>
      </p:sp>
      <p:sp>
        <p:nvSpPr>
          <p:cNvPr id="16" name="Shape 13"/>
          <p:cNvSpPr/>
          <p:nvPr/>
        </p:nvSpPr>
        <p:spPr>
          <a:xfrm>
            <a:off x="228600" y="3401568"/>
            <a:ext cx="8686800" cy="8229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7" name="Shape 14"/>
          <p:cNvSpPr/>
          <p:nvPr/>
        </p:nvSpPr>
        <p:spPr>
          <a:xfrm>
            <a:off x="228600" y="3401568"/>
            <a:ext cx="73152" cy="822960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8" name="Text 15"/>
          <p:cNvSpPr/>
          <p:nvPr/>
        </p:nvSpPr>
        <p:spPr>
          <a:xfrm>
            <a:off x="384048" y="3456432"/>
            <a:ext cx="1005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6EC82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2.2.7</a:t>
            </a:r>
            <a:endParaRPr lang="en-US" sz="1100" dirty="0"/>
          </a:p>
        </p:txBody>
      </p:sp>
      <p:sp>
        <p:nvSpPr>
          <p:cNvPr id="19" name="Text 16"/>
          <p:cNvSpPr/>
          <p:nvPr/>
        </p:nvSpPr>
        <p:spPr>
          <a:xfrm>
            <a:off x="384048" y="3456432"/>
            <a:ext cx="2743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Confidentialité et protection des données</a:t>
            </a:r>
            <a:endParaRPr lang="en-US" sz="1150" dirty="0"/>
          </a:p>
        </p:txBody>
      </p:sp>
      <p:sp>
        <p:nvSpPr>
          <p:cNvPr id="20" name="Text 17"/>
          <p:cNvSpPr/>
          <p:nvPr/>
        </p:nvSpPr>
        <p:spPr>
          <a:xfrm>
            <a:off x="3291840" y="3456432"/>
            <a:ext cx="5532120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Sécurisation du dossier résident, cloisonnement des accès informatiques, conformité RGPD : registre des traitements, délégué à la protection des données (DPO).</a:t>
            </a:r>
            <a:endParaRPr lang="en-US" sz="1000" dirty="0"/>
          </a:p>
        </p:txBody>
      </p:sp>
      <p:sp>
        <p:nvSpPr>
          <p:cNvPr id="21" name="Text 18"/>
          <p:cNvSpPr/>
          <p:nvPr/>
        </p:nvSpPr>
        <p:spPr>
          <a:xfrm>
            <a:off x="256032" y="4251960"/>
            <a:ext cx="8631936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2B6C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🔎 Point de vigilance : le critère 2.2.1 est particulièrement scruté dans les unités Alzheimer. Les évaluateurs vérifient la traçabilité dans le projet personnalisé de chaque mesure restrictive.</a:t>
            </a:r>
            <a:endParaRPr lang="en-US" sz="1050" dirty="0"/>
          </a:p>
        </p:txBody>
      </p:sp>
      <p:sp>
        <p:nvSpPr>
          <p:cNvPr id="22" name="Shape 19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3" name="Text 20"/>
          <p:cNvSpPr/>
          <p:nvPr/>
        </p:nvSpPr>
        <p:spPr>
          <a:xfrm>
            <a:off x="182880" y="4818888"/>
            <a:ext cx="27432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SOS EHPAD</a:t>
            </a:r>
            <a:endParaRPr lang="en-US" sz="1000" dirty="0"/>
          </a:p>
        </p:txBody>
      </p:sp>
      <p:sp>
        <p:nvSpPr>
          <p:cNvPr id="24" name="Text 21"/>
          <p:cNvSpPr/>
          <p:nvPr/>
        </p:nvSpPr>
        <p:spPr>
          <a:xfrm>
            <a:off x="8686800" y="4818888"/>
            <a:ext cx="3657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5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30768" y="73152"/>
            <a:ext cx="457200" cy="4572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182880" y="201168"/>
            <a:ext cx="2560320" cy="256032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" name="Text 1"/>
          <p:cNvSpPr/>
          <p:nvPr/>
        </p:nvSpPr>
        <p:spPr>
          <a:xfrm>
            <a:off x="182880" y="219456"/>
            <a:ext cx="25603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PARTIE 03 · Sécurité des soins</a:t>
            </a:r>
            <a:endParaRPr lang="en-US" sz="950" dirty="0"/>
          </a:p>
        </p:txBody>
      </p:sp>
      <p:sp>
        <p:nvSpPr>
          <p:cNvPr id="5" name="Text 2"/>
          <p:cNvSpPr/>
          <p:nvPr/>
        </p:nvSpPr>
        <p:spPr>
          <a:xfrm>
            <a:off x="320040" y="502920"/>
            <a:ext cx="8503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Critère 3.6.2 – Sécurisation du circuit du médicament</a:t>
            </a:r>
            <a:endParaRPr lang="en-US" sz="2800" dirty="0"/>
          </a:p>
        </p:txBody>
      </p:sp>
      <p:sp>
        <p:nvSpPr>
          <p:cNvPr id="6" name="Shape 3"/>
          <p:cNvSpPr/>
          <p:nvPr/>
        </p:nvSpPr>
        <p:spPr>
          <a:xfrm>
            <a:off x="320040" y="1188720"/>
            <a:ext cx="54864" cy="237744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" name="Text 4"/>
          <p:cNvSpPr/>
          <p:nvPr/>
        </p:nvSpPr>
        <p:spPr>
          <a:xfrm>
            <a:off x="457200" y="1188720"/>
            <a:ext cx="8321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B6C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seul critère impératif qui peut recevoir la cotation NC (hors missions de santé)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274320" y="1481328"/>
            <a:ext cx="8595360" cy="960120"/>
          </a:xfrm>
          <a:prstGeom prst="rect">
            <a:avLst/>
          </a:prstGeom>
          <a:solidFill>
            <a:srgbClr val="2B6CB0"/>
          </a:solidFill>
          <a:ln w="12700">
            <a:solidFill>
              <a:srgbClr val="2B6CB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9" name="Text 6"/>
          <p:cNvSpPr/>
          <p:nvPr/>
        </p:nvSpPr>
        <p:spPr>
          <a:xfrm>
            <a:off x="457200" y="1554480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3.6.2 – Organisation et sécurisation du circuit du médicament</a:t>
            </a:r>
            <a:endParaRPr lang="en-US" sz="1700" dirty="0"/>
          </a:p>
        </p:txBody>
      </p:sp>
      <p:sp>
        <p:nvSpPr>
          <p:cNvPr id="10" name="Text 7"/>
          <p:cNvSpPr/>
          <p:nvPr/>
        </p:nvSpPr>
        <p:spPr>
          <a:xfrm>
            <a:off x="457200" y="1901952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L'établissement doit définir et mettre en œuvre des règles internes strictes couvrant l'ensemble du circuit médicamenteux.</a:t>
            </a:r>
            <a:endParaRPr lang="en-US" sz="1150" dirty="0"/>
          </a:p>
        </p:txBody>
      </p:sp>
      <p:sp>
        <p:nvSpPr>
          <p:cNvPr id="11" name="Shape 8"/>
          <p:cNvSpPr/>
          <p:nvPr/>
        </p:nvSpPr>
        <p:spPr>
          <a:xfrm>
            <a:off x="274320" y="2578608"/>
            <a:ext cx="2066544" cy="19202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2" name="Shape 9"/>
          <p:cNvSpPr/>
          <p:nvPr/>
        </p:nvSpPr>
        <p:spPr>
          <a:xfrm>
            <a:off x="274320" y="2578608"/>
            <a:ext cx="2066544" cy="64008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3" name="Text 10"/>
          <p:cNvSpPr/>
          <p:nvPr/>
        </p:nvSpPr>
        <p:spPr>
          <a:xfrm>
            <a:off x="365760" y="2688336"/>
            <a:ext cx="188366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📝 Prescription</a:t>
            </a:r>
            <a:endParaRPr lang="en-US" sz="1200" dirty="0"/>
          </a:p>
        </p:txBody>
      </p:sp>
      <p:sp>
        <p:nvSpPr>
          <p:cNvPr id="14" name="Text 11"/>
          <p:cNvSpPr/>
          <p:nvPr/>
        </p:nvSpPr>
        <p:spPr>
          <a:xfrm>
            <a:off x="365760" y="3035808"/>
            <a:ext cx="1883664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Ordonnances médicales nominatives, contrôle des contre-indications, revue médicamenteuse périodique.</a:t>
            </a:r>
            <a:endParaRPr lang="en-US" sz="1000" dirty="0"/>
          </a:p>
        </p:txBody>
      </p:sp>
      <p:sp>
        <p:nvSpPr>
          <p:cNvPr id="15" name="Shape 12"/>
          <p:cNvSpPr/>
          <p:nvPr/>
        </p:nvSpPr>
        <p:spPr>
          <a:xfrm>
            <a:off x="2450592" y="2578608"/>
            <a:ext cx="2066544" cy="19202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6" name="Shape 13"/>
          <p:cNvSpPr/>
          <p:nvPr/>
        </p:nvSpPr>
        <p:spPr>
          <a:xfrm>
            <a:off x="2450592" y="2578608"/>
            <a:ext cx="2066544" cy="64008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7" name="Text 14"/>
          <p:cNvSpPr/>
          <p:nvPr/>
        </p:nvSpPr>
        <p:spPr>
          <a:xfrm>
            <a:off x="2542032" y="2688336"/>
            <a:ext cx="188366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💊 Dispensation</a:t>
            </a:r>
            <a:endParaRPr lang="en-US" sz="1200" dirty="0"/>
          </a:p>
        </p:txBody>
      </p:sp>
      <p:sp>
        <p:nvSpPr>
          <p:cNvPr id="18" name="Text 15"/>
          <p:cNvSpPr/>
          <p:nvPr/>
        </p:nvSpPr>
        <p:spPr>
          <a:xfrm>
            <a:off x="2542032" y="3035808"/>
            <a:ext cx="1883664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Préparation des piluliers par IDE ou pharmacie, double contrôle, traçabilité des lots.</a:t>
            </a:r>
            <a:endParaRPr lang="en-US" sz="1000" dirty="0"/>
          </a:p>
        </p:txBody>
      </p:sp>
      <p:sp>
        <p:nvSpPr>
          <p:cNvPr id="19" name="Shape 16"/>
          <p:cNvSpPr/>
          <p:nvPr/>
        </p:nvSpPr>
        <p:spPr>
          <a:xfrm>
            <a:off x="4626864" y="2578608"/>
            <a:ext cx="2066544" cy="19202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0" name="Shape 17"/>
          <p:cNvSpPr/>
          <p:nvPr/>
        </p:nvSpPr>
        <p:spPr>
          <a:xfrm>
            <a:off x="4626864" y="2578608"/>
            <a:ext cx="2066544" cy="64008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1" name="Text 18"/>
          <p:cNvSpPr/>
          <p:nvPr/>
        </p:nvSpPr>
        <p:spPr>
          <a:xfrm>
            <a:off x="4718304" y="2688336"/>
            <a:ext cx="188366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🤲 Administration</a:t>
            </a:r>
            <a:endParaRPr lang="en-US" sz="1200" dirty="0"/>
          </a:p>
        </p:txBody>
      </p:sp>
      <p:sp>
        <p:nvSpPr>
          <p:cNvPr id="22" name="Text 19"/>
          <p:cNvSpPr/>
          <p:nvPr/>
        </p:nvSpPr>
        <p:spPr>
          <a:xfrm>
            <a:off x="4718304" y="3035808"/>
            <a:ext cx="1883664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Protocole d'identito-vigilance, enregistrement en temps réel, gestion des refus de prise.</a:t>
            </a:r>
            <a:endParaRPr lang="en-US" sz="1000" dirty="0"/>
          </a:p>
        </p:txBody>
      </p:sp>
      <p:sp>
        <p:nvSpPr>
          <p:cNvPr id="23" name="Shape 20"/>
          <p:cNvSpPr/>
          <p:nvPr/>
        </p:nvSpPr>
        <p:spPr>
          <a:xfrm>
            <a:off x="6803136" y="2578608"/>
            <a:ext cx="2066544" cy="19202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4" name="Shape 21"/>
          <p:cNvSpPr/>
          <p:nvPr/>
        </p:nvSpPr>
        <p:spPr>
          <a:xfrm>
            <a:off x="6803136" y="2578608"/>
            <a:ext cx="2066544" cy="64008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5" name="Text 22"/>
          <p:cNvSpPr/>
          <p:nvPr/>
        </p:nvSpPr>
        <p:spPr>
          <a:xfrm>
            <a:off x="6894576" y="2688336"/>
            <a:ext cx="188366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📦 Stockage &amp; retours</a:t>
            </a:r>
            <a:endParaRPr lang="en-US" sz="1200" dirty="0"/>
          </a:p>
        </p:txBody>
      </p:sp>
      <p:sp>
        <p:nvSpPr>
          <p:cNvPr id="26" name="Text 23"/>
          <p:cNvSpPr/>
          <p:nvPr/>
        </p:nvSpPr>
        <p:spPr>
          <a:xfrm>
            <a:off x="6894576" y="3035808"/>
            <a:ext cx="1883664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Armoire sécurisée, gestion des stupéfiants, élimination des médicaments périmés.</a:t>
            </a:r>
            <a:endParaRPr lang="en-US" sz="1000" dirty="0"/>
          </a:p>
        </p:txBody>
      </p:sp>
      <p:sp>
        <p:nvSpPr>
          <p:cNvPr id="27" name="Text 24"/>
          <p:cNvSpPr/>
          <p:nvPr/>
        </p:nvSpPr>
        <p:spPr>
          <a:xfrm>
            <a:off x="274320" y="4572000"/>
            <a:ext cx="8595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DD6B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 erreurs médicamenteuses doivent faire l'objet d'un signalement systématique et d'une analyse des causes profondes en équipe.</a:t>
            </a:r>
            <a:endParaRPr lang="en-US" sz="950" dirty="0"/>
          </a:p>
        </p:txBody>
      </p:sp>
      <p:sp>
        <p:nvSpPr>
          <p:cNvPr id="28" name="Shape 25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9" name="Text 26"/>
          <p:cNvSpPr/>
          <p:nvPr/>
        </p:nvSpPr>
        <p:spPr>
          <a:xfrm>
            <a:off x="182880" y="4818888"/>
            <a:ext cx="27432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SOS EHPAD</a:t>
            </a:r>
            <a:endParaRPr lang="en-US" sz="1000" dirty="0"/>
          </a:p>
        </p:txBody>
      </p:sp>
      <p:sp>
        <p:nvSpPr>
          <p:cNvPr id="30" name="Text 27"/>
          <p:cNvSpPr/>
          <p:nvPr/>
        </p:nvSpPr>
        <p:spPr>
          <a:xfrm>
            <a:off x="8686800" y="4818888"/>
            <a:ext cx="3657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5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30768" y="73152"/>
            <a:ext cx="457200" cy="4572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182880" y="201168"/>
            <a:ext cx="2560320" cy="256032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" name="Text 1"/>
          <p:cNvSpPr/>
          <p:nvPr/>
        </p:nvSpPr>
        <p:spPr>
          <a:xfrm>
            <a:off x="182880" y="219456"/>
            <a:ext cx="25603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PARTIE 03 · Bientraitance</a:t>
            </a:r>
            <a:endParaRPr lang="en-US" sz="950" dirty="0"/>
          </a:p>
        </p:txBody>
      </p:sp>
      <p:sp>
        <p:nvSpPr>
          <p:cNvPr id="5" name="Text 2"/>
          <p:cNvSpPr/>
          <p:nvPr/>
        </p:nvSpPr>
        <p:spPr>
          <a:xfrm>
            <a:off x="320040" y="502920"/>
            <a:ext cx="8503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Critères 3.11.1 &amp; 3.11.2 – Prévention de la maltraitance</a:t>
            </a:r>
            <a:endParaRPr lang="en-US" sz="2800" dirty="0"/>
          </a:p>
        </p:txBody>
      </p:sp>
      <p:sp>
        <p:nvSpPr>
          <p:cNvPr id="6" name="Shape 3"/>
          <p:cNvSpPr/>
          <p:nvPr/>
        </p:nvSpPr>
        <p:spPr>
          <a:xfrm>
            <a:off x="274320" y="1572768"/>
            <a:ext cx="411480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7" name="Shape 4"/>
          <p:cNvSpPr/>
          <p:nvPr/>
        </p:nvSpPr>
        <p:spPr>
          <a:xfrm>
            <a:off x="274320" y="1572768"/>
            <a:ext cx="4114800" cy="64008"/>
          </a:xfrm>
          <a:prstGeom prst="rect">
            <a:avLst/>
          </a:prstGeom>
          <a:solidFill>
            <a:srgbClr val="2B6CB0"/>
          </a:solidFill>
          <a:ln w="12700">
            <a:solidFill>
              <a:srgbClr val="2B6CB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" name="Text 5"/>
          <p:cNvSpPr/>
          <p:nvPr/>
        </p:nvSpPr>
        <p:spPr>
          <a:xfrm>
            <a:off x="402336" y="1682496"/>
            <a:ext cx="385876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3.11.1 – Plan de prévention de la maltraitance</a:t>
            </a:r>
            <a:endParaRPr lang="en-US" sz="1250" dirty="0"/>
          </a:p>
        </p:txBody>
      </p:sp>
      <p:sp>
        <p:nvSpPr>
          <p:cNvPr id="9" name="Text 6"/>
          <p:cNvSpPr/>
          <p:nvPr/>
        </p:nvSpPr>
        <p:spPr>
          <a:xfrm>
            <a:off x="402336" y="2011680"/>
            <a:ext cx="3858768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L'EHPAD doit élaborer et mettre en œuvre une stratégie claire : politique écrite, formation obligatoire de toutes les équipes, culture de bientraitance inscrite dans le projet d'établissement.</a:t>
            </a:r>
            <a:endParaRPr lang="en-US" sz="1050" dirty="0"/>
          </a:p>
        </p:txBody>
      </p:sp>
      <p:sp>
        <p:nvSpPr>
          <p:cNvPr id="10" name="Shape 7"/>
          <p:cNvSpPr/>
          <p:nvPr/>
        </p:nvSpPr>
        <p:spPr>
          <a:xfrm>
            <a:off x="4754880" y="1572768"/>
            <a:ext cx="411480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1" name="Shape 8"/>
          <p:cNvSpPr/>
          <p:nvPr/>
        </p:nvSpPr>
        <p:spPr>
          <a:xfrm>
            <a:off x="4754880" y="1572768"/>
            <a:ext cx="4114800" cy="64008"/>
          </a:xfrm>
          <a:prstGeom prst="rect">
            <a:avLst/>
          </a:prstGeom>
          <a:solidFill>
            <a:srgbClr val="DD6B20"/>
          </a:solidFill>
          <a:ln w="12700">
            <a:solidFill>
              <a:srgbClr val="DD6B2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2" name="Text 9"/>
          <p:cNvSpPr/>
          <p:nvPr/>
        </p:nvSpPr>
        <p:spPr>
          <a:xfrm>
            <a:off x="4882896" y="1682496"/>
            <a:ext cx="385876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3.11.2 – Traitement des signalements de maltraitance</a:t>
            </a:r>
            <a:endParaRPr lang="en-US" sz="1250" dirty="0"/>
          </a:p>
        </p:txBody>
      </p:sp>
      <p:sp>
        <p:nvSpPr>
          <p:cNvPr id="13" name="Text 10"/>
          <p:cNvSpPr/>
          <p:nvPr/>
        </p:nvSpPr>
        <p:spPr>
          <a:xfrm>
            <a:off x="4882896" y="2011680"/>
            <a:ext cx="3858768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Procédure de signalement formalisée, mesures conservatoires immédiates, actions correctives réelles et documentées. L'évaluateur vérifie la réactivité et la traçabilité des suites.</a:t>
            </a:r>
            <a:endParaRPr lang="en-US" sz="1050" dirty="0"/>
          </a:p>
        </p:txBody>
      </p:sp>
      <p:sp>
        <p:nvSpPr>
          <p:cNvPr id="14" name="Shape 11"/>
          <p:cNvSpPr/>
          <p:nvPr/>
        </p:nvSpPr>
        <p:spPr>
          <a:xfrm>
            <a:off x="256032" y="3611880"/>
            <a:ext cx="8631936" cy="822960"/>
          </a:xfrm>
          <a:prstGeom prst="rect">
            <a:avLst/>
          </a:prstGeom>
          <a:solidFill>
            <a:srgbClr val="FFF3CD"/>
          </a:solidFill>
          <a:ln w="12700">
            <a:solidFill>
              <a:srgbClr val="DD6B2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5" name="Text 12"/>
          <p:cNvSpPr/>
          <p:nvPr/>
        </p:nvSpPr>
        <p:spPr>
          <a:xfrm>
            <a:off x="411480" y="3657600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DD6B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⚠️ Point d'attention</a:t>
            </a:r>
            <a:endParaRPr lang="en-US" sz="1200" dirty="0"/>
          </a:p>
        </p:txBody>
      </p:sp>
      <p:sp>
        <p:nvSpPr>
          <p:cNvPr id="16" name="Text 13"/>
          <p:cNvSpPr/>
          <p:nvPr/>
        </p:nvSpPr>
        <p:spPr>
          <a:xfrm>
            <a:off x="411480" y="3931920"/>
            <a:ext cx="8321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L'analyse collective des signalements est un indicateur fort de la maturité éthique. Les évaluateurs ne se contentent pas de la présence d'un registre : ils cherchent la preuve que les professionnels de terrain ont participé à la réflexion sur les causes et aux décisions de changement.</a:t>
            </a:r>
            <a:endParaRPr lang="en-US" sz="1050" dirty="0"/>
          </a:p>
        </p:txBody>
      </p:sp>
      <p:sp>
        <p:nvSpPr>
          <p:cNvPr id="17" name="Shape 14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8" name="Text 15"/>
          <p:cNvSpPr/>
          <p:nvPr/>
        </p:nvSpPr>
        <p:spPr>
          <a:xfrm>
            <a:off x="182880" y="4818888"/>
            <a:ext cx="27432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SOS EHPAD</a:t>
            </a:r>
            <a:endParaRPr lang="en-US" sz="1000" dirty="0"/>
          </a:p>
        </p:txBody>
      </p:sp>
      <p:sp>
        <p:nvSpPr>
          <p:cNvPr id="19" name="Text 16"/>
          <p:cNvSpPr/>
          <p:nvPr/>
        </p:nvSpPr>
        <p:spPr>
          <a:xfrm>
            <a:off x="8686800" y="4818888"/>
            <a:ext cx="3657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5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30768" y="73152"/>
            <a:ext cx="457200" cy="4572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182880" y="201168"/>
            <a:ext cx="2560320" cy="256032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" name="Text 1"/>
          <p:cNvSpPr/>
          <p:nvPr/>
        </p:nvSpPr>
        <p:spPr>
          <a:xfrm>
            <a:off x="182880" y="219456"/>
            <a:ext cx="25603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PARTIE 03 · Plaintes &amp; Réclamations</a:t>
            </a:r>
            <a:endParaRPr lang="en-US" sz="950" dirty="0"/>
          </a:p>
        </p:txBody>
      </p:sp>
      <p:sp>
        <p:nvSpPr>
          <p:cNvPr id="5" name="Text 2"/>
          <p:cNvSpPr/>
          <p:nvPr/>
        </p:nvSpPr>
        <p:spPr>
          <a:xfrm>
            <a:off x="320040" y="502920"/>
            <a:ext cx="8503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Critères 3.12.1 à 3.12.3 – Gestion des plaintes</a:t>
            </a:r>
            <a:endParaRPr lang="en-US" sz="2800" dirty="0"/>
          </a:p>
        </p:txBody>
      </p:sp>
      <p:sp>
        <p:nvSpPr>
          <p:cNvPr id="6" name="Shape 3"/>
          <p:cNvSpPr/>
          <p:nvPr/>
        </p:nvSpPr>
        <p:spPr>
          <a:xfrm>
            <a:off x="228600" y="1572768"/>
            <a:ext cx="8686800" cy="8229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7" name="Shape 4"/>
          <p:cNvSpPr/>
          <p:nvPr/>
        </p:nvSpPr>
        <p:spPr>
          <a:xfrm>
            <a:off x="228600" y="1572768"/>
            <a:ext cx="73152" cy="822960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" name="Text 5"/>
          <p:cNvSpPr/>
          <p:nvPr/>
        </p:nvSpPr>
        <p:spPr>
          <a:xfrm>
            <a:off x="384048" y="1627632"/>
            <a:ext cx="1005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6EC82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3.12.1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384048" y="1627632"/>
            <a:ext cx="2743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Recueil et traitement des plaintes</a:t>
            </a:r>
            <a:endParaRPr lang="en-US" sz="1150" dirty="0"/>
          </a:p>
        </p:txBody>
      </p:sp>
      <p:sp>
        <p:nvSpPr>
          <p:cNvPr id="10" name="Text 7"/>
          <p:cNvSpPr/>
          <p:nvPr/>
        </p:nvSpPr>
        <p:spPr>
          <a:xfrm>
            <a:off x="3291840" y="1627632"/>
            <a:ext cx="5532120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Organisation formelle du dispositif d'écoute : registre des réclamations, procédure d'accusé de réception, délai de traitement défini et respecté. Accessibilité pour les résidents et familles.</a:t>
            </a:r>
            <a:endParaRPr lang="en-US" sz="1000" dirty="0"/>
          </a:p>
        </p:txBody>
      </p:sp>
      <p:sp>
        <p:nvSpPr>
          <p:cNvPr id="11" name="Shape 8"/>
          <p:cNvSpPr/>
          <p:nvPr/>
        </p:nvSpPr>
        <p:spPr>
          <a:xfrm>
            <a:off x="228600" y="2487168"/>
            <a:ext cx="8686800" cy="8229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2" name="Shape 9"/>
          <p:cNvSpPr/>
          <p:nvPr/>
        </p:nvSpPr>
        <p:spPr>
          <a:xfrm>
            <a:off x="228600" y="2487168"/>
            <a:ext cx="73152" cy="822960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3" name="Text 10"/>
          <p:cNvSpPr/>
          <p:nvPr/>
        </p:nvSpPr>
        <p:spPr>
          <a:xfrm>
            <a:off x="384048" y="2542032"/>
            <a:ext cx="1005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6EC82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3.12.2</a:t>
            </a:r>
            <a:endParaRPr lang="en-US" sz="1100" dirty="0"/>
          </a:p>
        </p:txBody>
      </p:sp>
      <p:sp>
        <p:nvSpPr>
          <p:cNvPr id="14" name="Text 11"/>
          <p:cNvSpPr/>
          <p:nvPr/>
        </p:nvSpPr>
        <p:spPr>
          <a:xfrm>
            <a:off x="384048" y="2542032"/>
            <a:ext cx="2743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Communication sur le traitement des plaintes</a:t>
            </a:r>
            <a:endParaRPr lang="en-US" sz="1150" dirty="0"/>
          </a:p>
        </p:txBody>
      </p:sp>
      <p:sp>
        <p:nvSpPr>
          <p:cNvPr id="15" name="Text 12"/>
          <p:cNvSpPr/>
          <p:nvPr/>
        </p:nvSpPr>
        <p:spPr>
          <a:xfrm>
            <a:off x="3291840" y="2542032"/>
            <a:ext cx="5532120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Information systématique et documentée des plaignants sur les suites données à leur réclamation. Preuve de la clôture ou des mesures mises en place.</a:t>
            </a:r>
            <a:endParaRPr lang="en-US" sz="1000" dirty="0"/>
          </a:p>
        </p:txBody>
      </p:sp>
      <p:sp>
        <p:nvSpPr>
          <p:cNvPr id="16" name="Shape 13"/>
          <p:cNvSpPr/>
          <p:nvPr/>
        </p:nvSpPr>
        <p:spPr>
          <a:xfrm>
            <a:off x="228600" y="3401568"/>
            <a:ext cx="8686800" cy="8229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7" name="Shape 14"/>
          <p:cNvSpPr/>
          <p:nvPr/>
        </p:nvSpPr>
        <p:spPr>
          <a:xfrm>
            <a:off x="228600" y="3401568"/>
            <a:ext cx="73152" cy="822960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8" name="Text 15"/>
          <p:cNvSpPr/>
          <p:nvPr/>
        </p:nvSpPr>
        <p:spPr>
          <a:xfrm>
            <a:off x="384048" y="3456432"/>
            <a:ext cx="1005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6EC82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3.12.3</a:t>
            </a:r>
            <a:endParaRPr lang="en-US" sz="1100" dirty="0"/>
          </a:p>
        </p:txBody>
      </p:sp>
      <p:sp>
        <p:nvSpPr>
          <p:cNvPr id="19" name="Text 16"/>
          <p:cNvSpPr/>
          <p:nvPr/>
        </p:nvSpPr>
        <p:spPr>
          <a:xfrm>
            <a:off x="384048" y="3456432"/>
            <a:ext cx="2743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Analyse en équipe des plaintes</a:t>
            </a:r>
            <a:endParaRPr lang="en-US" sz="1150" dirty="0"/>
          </a:p>
        </p:txBody>
      </p:sp>
      <p:sp>
        <p:nvSpPr>
          <p:cNvPr id="20" name="Text 17"/>
          <p:cNvSpPr/>
          <p:nvPr/>
        </p:nvSpPr>
        <p:spPr>
          <a:xfrm>
            <a:off x="3291840" y="3456432"/>
            <a:ext cx="5532120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 réclamations sont utilisées comme levier d'amélioration continue. Revue régulière en réunion d'équipe, identification des tendances récurrentes, mesures correctives partagées.</a:t>
            </a:r>
            <a:endParaRPr lang="en-US" sz="1000" dirty="0"/>
          </a:p>
        </p:txBody>
      </p:sp>
      <p:sp>
        <p:nvSpPr>
          <p:cNvPr id="21" name="Text 18"/>
          <p:cNvSpPr/>
          <p:nvPr/>
        </p:nvSpPr>
        <p:spPr>
          <a:xfrm>
            <a:off x="256032" y="4315968"/>
            <a:ext cx="8631936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i="1" dirty="0">
                <a:solidFill>
                  <a:srgbClr val="2B6C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Ces 3 critères forment un triptyque : collecter → informer → apprendre. Chacun est évalué indépendamment et peut conduire à une alerte ATC.</a:t>
            </a:r>
            <a:endParaRPr lang="en-US" sz="1050" dirty="0"/>
          </a:p>
        </p:txBody>
      </p:sp>
      <p:sp>
        <p:nvSpPr>
          <p:cNvPr id="22" name="Shape 19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3" name="Text 20"/>
          <p:cNvSpPr/>
          <p:nvPr/>
        </p:nvSpPr>
        <p:spPr>
          <a:xfrm>
            <a:off x="182880" y="4818888"/>
            <a:ext cx="27432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SOS EHPAD</a:t>
            </a:r>
            <a:endParaRPr lang="en-US" sz="1000" dirty="0"/>
          </a:p>
        </p:txBody>
      </p:sp>
      <p:sp>
        <p:nvSpPr>
          <p:cNvPr id="24" name="Text 21"/>
          <p:cNvSpPr/>
          <p:nvPr/>
        </p:nvSpPr>
        <p:spPr>
          <a:xfrm>
            <a:off x="8686800" y="4818888"/>
            <a:ext cx="3657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5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30768" y="73152"/>
            <a:ext cx="457200" cy="4572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182880" y="201168"/>
            <a:ext cx="2560320" cy="256032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" name="Text 1"/>
          <p:cNvSpPr/>
          <p:nvPr/>
        </p:nvSpPr>
        <p:spPr>
          <a:xfrm>
            <a:off x="182880" y="219456"/>
            <a:ext cx="25603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PARTIE 03 · Événements indésirables</a:t>
            </a:r>
            <a:endParaRPr lang="en-US" sz="950" dirty="0"/>
          </a:p>
        </p:txBody>
      </p:sp>
      <p:sp>
        <p:nvSpPr>
          <p:cNvPr id="5" name="Text 2"/>
          <p:cNvSpPr/>
          <p:nvPr/>
        </p:nvSpPr>
        <p:spPr>
          <a:xfrm>
            <a:off x="320040" y="502920"/>
            <a:ext cx="8503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Critères 3.13.1 à 3.13.3 – Événements indésirables (EI)</a:t>
            </a:r>
            <a:endParaRPr lang="en-US" sz="2800" dirty="0"/>
          </a:p>
        </p:txBody>
      </p:sp>
      <p:sp>
        <p:nvSpPr>
          <p:cNvPr id="6" name="Shape 3"/>
          <p:cNvSpPr/>
          <p:nvPr/>
        </p:nvSpPr>
        <p:spPr>
          <a:xfrm>
            <a:off x="228600" y="1572768"/>
            <a:ext cx="8686800" cy="8229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7" name="Shape 4"/>
          <p:cNvSpPr/>
          <p:nvPr/>
        </p:nvSpPr>
        <p:spPr>
          <a:xfrm>
            <a:off x="228600" y="1572768"/>
            <a:ext cx="73152" cy="822960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" name="Text 5"/>
          <p:cNvSpPr/>
          <p:nvPr/>
        </p:nvSpPr>
        <p:spPr>
          <a:xfrm>
            <a:off x="384048" y="1627632"/>
            <a:ext cx="1005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6EC82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3.13.1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384048" y="1627632"/>
            <a:ext cx="2743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Recueil des événements indésirables</a:t>
            </a:r>
            <a:endParaRPr lang="en-US" sz="1150" dirty="0"/>
          </a:p>
        </p:txBody>
      </p:sp>
      <p:sp>
        <p:nvSpPr>
          <p:cNvPr id="10" name="Text 7"/>
          <p:cNvSpPr/>
          <p:nvPr/>
        </p:nvSpPr>
        <p:spPr>
          <a:xfrm>
            <a:off x="3291840" y="1627632"/>
            <a:ext cx="5532120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Système de signalement accessible à tous les professionnels. Culture de non-punition pour favoriser la déclaration. Enregistrement systématique dans un registre dédié.</a:t>
            </a:r>
            <a:endParaRPr lang="en-US" sz="1000" dirty="0"/>
          </a:p>
        </p:txBody>
      </p:sp>
      <p:sp>
        <p:nvSpPr>
          <p:cNvPr id="11" name="Shape 8"/>
          <p:cNvSpPr/>
          <p:nvPr/>
        </p:nvSpPr>
        <p:spPr>
          <a:xfrm>
            <a:off x="228600" y="2487168"/>
            <a:ext cx="8686800" cy="8229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2" name="Shape 9"/>
          <p:cNvSpPr/>
          <p:nvPr/>
        </p:nvSpPr>
        <p:spPr>
          <a:xfrm>
            <a:off x="228600" y="2487168"/>
            <a:ext cx="73152" cy="822960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3" name="Text 10"/>
          <p:cNvSpPr/>
          <p:nvPr/>
        </p:nvSpPr>
        <p:spPr>
          <a:xfrm>
            <a:off x="384048" y="2542032"/>
            <a:ext cx="1005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6EC82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3.13.2</a:t>
            </a:r>
            <a:endParaRPr lang="en-US" sz="1100" dirty="0"/>
          </a:p>
        </p:txBody>
      </p:sp>
      <p:sp>
        <p:nvSpPr>
          <p:cNvPr id="14" name="Text 11"/>
          <p:cNvSpPr/>
          <p:nvPr/>
        </p:nvSpPr>
        <p:spPr>
          <a:xfrm>
            <a:off x="384048" y="2542032"/>
            <a:ext cx="2743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Communication sur le traitement des EI</a:t>
            </a:r>
            <a:endParaRPr lang="en-US" sz="1150" dirty="0"/>
          </a:p>
        </p:txBody>
      </p:sp>
      <p:sp>
        <p:nvSpPr>
          <p:cNvPr id="15" name="Text 12"/>
          <p:cNvSpPr/>
          <p:nvPr/>
        </p:nvSpPr>
        <p:spPr>
          <a:xfrm>
            <a:off x="3291840" y="2542032"/>
            <a:ext cx="5532120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Information des parties prenantes (CVS, équipes, familles si concernées) sur le traitement des événements indésirables et les mesures prises pour prévenir leur récurrence.</a:t>
            </a:r>
            <a:endParaRPr lang="en-US" sz="1000" dirty="0"/>
          </a:p>
        </p:txBody>
      </p:sp>
      <p:sp>
        <p:nvSpPr>
          <p:cNvPr id="16" name="Shape 13"/>
          <p:cNvSpPr/>
          <p:nvPr/>
        </p:nvSpPr>
        <p:spPr>
          <a:xfrm>
            <a:off x="228600" y="3401568"/>
            <a:ext cx="8686800" cy="8229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7" name="Shape 14"/>
          <p:cNvSpPr/>
          <p:nvPr/>
        </p:nvSpPr>
        <p:spPr>
          <a:xfrm>
            <a:off x="228600" y="3401568"/>
            <a:ext cx="73152" cy="822960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8" name="Text 15"/>
          <p:cNvSpPr/>
          <p:nvPr/>
        </p:nvSpPr>
        <p:spPr>
          <a:xfrm>
            <a:off x="384048" y="3456432"/>
            <a:ext cx="1005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6EC82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3.13.3</a:t>
            </a:r>
            <a:endParaRPr lang="en-US" sz="1100" dirty="0"/>
          </a:p>
        </p:txBody>
      </p:sp>
      <p:sp>
        <p:nvSpPr>
          <p:cNvPr id="19" name="Text 16"/>
          <p:cNvSpPr/>
          <p:nvPr/>
        </p:nvSpPr>
        <p:spPr>
          <a:xfrm>
            <a:off x="384048" y="3456432"/>
            <a:ext cx="2743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Analyse en équipe des EI</a:t>
            </a:r>
            <a:endParaRPr lang="en-US" sz="1150" dirty="0"/>
          </a:p>
        </p:txBody>
      </p:sp>
      <p:sp>
        <p:nvSpPr>
          <p:cNvPr id="20" name="Text 17"/>
          <p:cNvSpPr/>
          <p:nvPr/>
        </p:nvSpPr>
        <p:spPr>
          <a:xfrm>
            <a:off x="3291840" y="3456432"/>
            <a:ext cx="5532120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Méthode d'analyse des causes profondes (CREX, RMM ou équivalent). Documentation des apprentissages. Les résultats doivent être partagés et intégrés à l'amélioration continue.</a:t>
            </a:r>
            <a:endParaRPr lang="en-US" sz="1000" dirty="0"/>
          </a:p>
        </p:txBody>
      </p:sp>
      <p:sp>
        <p:nvSpPr>
          <p:cNvPr id="21" name="Text 18"/>
          <p:cNvSpPr/>
          <p:nvPr/>
        </p:nvSpPr>
        <p:spPr>
          <a:xfrm>
            <a:off x="256032" y="4315968"/>
            <a:ext cx="8631936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i="1" dirty="0">
                <a:solidFill>
                  <a:srgbClr val="DD6B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🔗 Lien fort entre 3.13.x et 3.6.2 : les erreurs médicamenteuses sont le premier motif de signalement en EHPAD et doivent alimenter l'analyse des EI.</a:t>
            </a:r>
            <a:endParaRPr lang="en-US" sz="1050" dirty="0"/>
          </a:p>
        </p:txBody>
      </p:sp>
      <p:sp>
        <p:nvSpPr>
          <p:cNvPr id="22" name="Shape 19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3" name="Text 20"/>
          <p:cNvSpPr/>
          <p:nvPr/>
        </p:nvSpPr>
        <p:spPr>
          <a:xfrm>
            <a:off x="182880" y="4818888"/>
            <a:ext cx="27432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SOS EHPAD</a:t>
            </a:r>
            <a:endParaRPr lang="en-US" sz="1000" dirty="0"/>
          </a:p>
        </p:txBody>
      </p:sp>
      <p:sp>
        <p:nvSpPr>
          <p:cNvPr id="24" name="Text 21"/>
          <p:cNvSpPr/>
          <p:nvPr/>
        </p:nvSpPr>
        <p:spPr>
          <a:xfrm>
            <a:off x="8686800" y="4818888"/>
            <a:ext cx="3657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5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30768" y="73152"/>
            <a:ext cx="457200" cy="4572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182880" y="201168"/>
            <a:ext cx="2560320" cy="256032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" name="Text 1"/>
          <p:cNvSpPr/>
          <p:nvPr/>
        </p:nvSpPr>
        <p:spPr>
          <a:xfrm>
            <a:off x="182880" y="219456"/>
            <a:ext cx="25603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PARTIE 03 · Gestion de crise</a:t>
            </a:r>
            <a:endParaRPr lang="en-US" sz="950" dirty="0"/>
          </a:p>
        </p:txBody>
      </p:sp>
      <p:sp>
        <p:nvSpPr>
          <p:cNvPr id="5" name="Text 2"/>
          <p:cNvSpPr/>
          <p:nvPr/>
        </p:nvSpPr>
        <p:spPr>
          <a:xfrm>
            <a:off x="320040" y="502920"/>
            <a:ext cx="8503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Critères 3.14.1 &amp; 3.14.2 – Plan de crise et PCA</a:t>
            </a:r>
            <a:endParaRPr lang="en-US" sz="2800" dirty="0"/>
          </a:p>
        </p:txBody>
      </p:sp>
      <p:sp>
        <p:nvSpPr>
          <p:cNvPr id="6" name="Shape 3"/>
          <p:cNvSpPr/>
          <p:nvPr/>
        </p:nvSpPr>
        <p:spPr>
          <a:xfrm>
            <a:off x="320040" y="1188720"/>
            <a:ext cx="54864" cy="237744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" name="Text 4"/>
          <p:cNvSpPr/>
          <p:nvPr/>
        </p:nvSpPr>
        <p:spPr>
          <a:xfrm>
            <a:off x="457200" y="1188720"/>
            <a:ext cx="8321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B6C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résilience institutionnelle face aux crises sanitaires, climatiques ou techniques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274320" y="1572768"/>
            <a:ext cx="411480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9" name="Shape 6"/>
          <p:cNvSpPr/>
          <p:nvPr/>
        </p:nvSpPr>
        <p:spPr>
          <a:xfrm>
            <a:off x="274320" y="1572768"/>
            <a:ext cx="4114800" cy="64008"/>
          </a:xfrm>
          <a:prstGeom prst="rect">
            <a:avLst/>
          </a:prstGeom>
          <a:solidFill>
            <a:srgbClr val="2B6CB0"/>
          </a:solidFill>
          <a:ln w="12700">
            <a:solidFill>
              <a:srgbClr val="2B6CB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0" name="Text 7"/>
          <p:cNvSpPr/>
          <p:nvPr/>
        </p:nvSpPr>
        <p:spPr>
          <a:xfrm>
            <a:off x="402336" y="1682496"/>
            <a:ext cx="385876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3.14.1 – Plan de gestion de crise</a:t>
            </a:r>
            <a:endParaRPr lang="en-US" sz="1250" dirty="0"/>
          </a:p>
        </p:txBody>
      </p:sp>
      <p:sp>
        <p:nvSpPr>
          <p:cNvPr id="11" name="Text 8"/>
          <p:cNvSpPr/>
          <p:nvPr/>
        </p:nvSpPr>
        <p:spPr>
          <a:xfrm>
            <a:off x="402336" y="2011680"/>
            <a:ext cx="3858768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Plan Bleu (ou équivalent) doit être régulièrement actualisé avec les professionnels. Il couvre : canicule, pandémie, incendie, rupture d'approvisionnement. Exercices de simulation documentés.</a:t>
            </a:r>
            <a:endParaRPr lang="en-US" sz="1050" dirty="0"/>
          </a:p>
        </p:txBody>
      </p:sp>
      <p:sp>
        <p:nvSpPr>
          <p:cNvPr id="12" name="Shape 9"/>
          <p:cNvSpPr/>
          <p:nvPr/>
        </p:nvSpPr>
        <p:spPr>
          <a:xfrm>
            <a:off x="4754880" y="1572768"/>
            <a:ext cx="411480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3" name="Shape 10"/>
          <p:cNvSpPr/>
          <p:nvPr/>
        </p:nvSpPr>
        <p:spPr>
          <a:xfrm>
            <a:off x="4754880" y="1572768"/>
            <a:ext cx="4114800" cy="64008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4" name="Text 11"/>
          <p:cNvSpPr/>
          <p:nvPr/>
        </p:nvSpPr>
        <p:spPr>
          <a:xfrm>
            <a:off x="4882896" y="1682496"/>
            <a:ext cx="385876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3.14.2 – Plan de continuité d'activité (PCA)</a:t>
            </a:r>
            <a:endParaRPr lang="en-US" sz="1250" dirty="0"/>
          </a:p>
        </p:txBody>
      </p:sp>
      <p:sp>
        <p:nvSpPr>
          <p:cNvPr id="15" name="Text 12"/>
          <p:cNvSpPr/>
          <p:nvPr/>
        </p:nvSpPr>
        <p:spPr>
          <a:xfrm>
            <a:off x="4882896" y="2011680"/>
            <a:ext cx="3858768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PCA garantit le maintien des missions essentielles en cas d'incident. Il doit être communiqué en interne (équipes) et aux partenaires externes : SDIS, ARS, SAMU.</a:t>
            </a:r>
            <a:endParaRPr lang="en-US" sz="1050" dirty="0"/>
          </a:p>
        </p:txBody>
      </p:sp>
      <p:sp>
        <p:nvSpPr>
          <p:cNvPr id="16" name="Shape 13"/>
          <p:cNvSpPr/>
          <p:nvPr/>
        </p:nvSpPr>
        <p:spPr>
          <a:xfrm>
            <a:off x="256032" y="3611880"/>
            <a:ext cx="8631936" cy="804672"/>
          </a:xfrm>
          <a:prstGeom prst="rect">
            <a:avLst/>
          </a:prstGeom>
          <a:solidFill>
            <a:srgbClr val="F8D7DA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7" name="Text 14"/>
          <p:cNvSpPr/>
          <p:nvPr/>
        </p:nvSpPr>
        <p:spPr>
          <a:xfrm>
            <a:off x="411480" y="3657600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C039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🚨 Rappel de la fiche pratique HAS</a:t>
            </a:r>
            <a:endParaRPr lang="en-US" sz="1200" dirty="0"/>
          </a:p>
        </p:txBody>
      </p:sp>
      <p:sp>
        <p:nvSpPr>
          <p:cNvPr id="18" name="Text 15"/>
          <p:cNvSpPr/>
          <p:nvPr/>
        </p:nvSpPr>
        <p:spPr>
          <a:xfrm>
            <a:off x="411480" y="3931920"/>
            <a:ext cx="83210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cotation NC est interdite pour ces critères même si aucune crise ne s'est encore produite dans l'établissement. « L'absence de risque réalisé ne justifie pas l'absence de préparation. »</a:t>
            </a:r>
            <a:endParaRPr lang="en-US" sz="1050" dirty="0"/>
          </a:p>
        </p:txBody>
      </p:sp>
      <p:sp>
        <p:nvSpPr>
          <p:cNvPr id="19" name="Shape 16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0" name="Text 17"/>
          <p:cNvSpPr/>
          <p:nvPr/>
        </p:nvSpPr>
        <p:spPr>
          <a:xfrm>
            <a:off x="182880" y="4818888"/>
            <a:ext cx="27432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SOS EHPAD</a:t>
            </a:r>
            <a:endParaRPr lang="en-US" sz="1000" dirty="0"/>
          </a:p>
        </p:txBody>
      </p:sp>
      <p:sp>
        <p:nvSpPr>
          <p:cNvPr id="21" name="Text 18"/>
          <p:cNvSpPr/>
          <p:nvPr/>
        </p:nvSpPr>
        <p:spPr>
          <a:xfrm>
            <a:off x="8686800" y="4818888"/>
            <a:ext cx="3657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30768" y="73152"/>
            <a:ext cx="457200" cy="4572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320040" y="502920"/>
            <a:ext cx="8503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Sommaire</a:t>
            </a:r>
            <a:endParaRPr lang="en-US" sz="2800" dirty="0"/>
          </a:p>
        </p:txBody>
      </p:sp>
      <p:sp>
        <p:nvSpPr>
          <p:cNvPr id="4" name="Shape 1"/>
          <p:cNvSpPr/>
          <p:nvPr/>
        </p:nvSpPr>
        <p:spPr>
          <a:xfrm>
            <a:off x="320040" y="1188720"/>
            <a:ext cx="54864" cy="237744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" name="Text 2"/>
          <p:cNvSpPr/>
          <p:nvPr/>
        </p:nvSpPr>
        <p:spPr>
          <a:xfrm>
            <a:off x="457200" y="1188720"/>
            <a:ext cx="8321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B6C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 de la présentation</a:t>
            </a:r>
            <a:endParaRPr lang="en-US" sz="1300" dirty="0"/>
          </a:p>
        </p:txBody>
      </p:sp>
      <p:sp>
        <p:nvSpPr>
          <p:cNvPr id="6" name="Shape 3"/>
          <p:cNvSpPr/>
          <p:nvPr/>
        </p:nvSpPr>
        <p:spPr>
          <a:xfrm>
            <a:off x="274320" y="1508760"/>
            <a:ext cx="4160520" cy="512064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7" name="Shape 4"/>
          <p:cNvSpPr/>
          <p:nvPr/>
        </p:nvSpPr>
        <p:spPr>
          <a:xfrm>
            <a:off x="274320" y="1508760"/>
            <a:ext cx="502920" cy="512064"/>
          </a:xfrm>
          <a:prstGeom prst="rect">
            <a:avLst/>
          </a:prstGeom>
          <a:solidFill>
            <a:srgbClr val="2B6CB0"/>
          </a:solidFill>
          <a:ln w="12700">
            <a:solidFill>
              <a:srgbClr val="2B6CB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" name="Text 5"/>
          <p:cNvSpPr/>
          <p:nvPr/>
        </p:nvSpPr>
        <p:spPr>
          <a:xfrm>
            <a:off x="292608" y="1618488"/>
            <a:ext cx="46634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868680" y="1563624"/>
            <a:ext cx="34747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Contexte réglementaire</a:t>
            </a:r>
            <a:endParaRPr lang="en-US" sz="1250" dirty="0"/>
          </a:p>
        </p:txBody>
      </p:sp>
      <p:sp>
        <p:nvSpPr>
          <p:cNvPr id="10" name="Text 7"/>
          <p:cNvSpPr/>
          <p:nvPr/>
        </p:nvSpPr>
        <p:spPr>
          <a:xfrm>
            <a:off x="868680" y="1801368"/>
            <a:ext cx="34747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B6C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Loi 2019-774 · Réforme HAS · Évaluation unique</a:t>
            </a:r>
            <a:endParaRPr lang="en-US" sz="900" dirty="0"/>
          </a:p>
        </p:txBody>
      </p:sp>
      <p:sp>
        <p:nvSpPr>
          <p:cNvPr id="11" name="Shape 8"/>
          <p:cNvSpPr/>
          <p:nvPr/>
        </p:nvSpPr>
        <p:spPr>
          <a:xfrm>
            <a:off x="4617720" y="1508760"/>
            <a:ext cx="4160520" cy="512064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2" name="Shape 9"/>
          <p:cNvSpPr/>
          <p:nvPr/>
        </p:nvSpPr>
        <p:spPr>
          <a:xfrm>
            <a:off x="4617720" y="1508760"/>
            <a:ext cx="502920" cy="512064"/>
          </a:xfrm>
          <a:prstGeom prst="rect">
            <a:avLst/>
          </a:prstGeom>
          <a:solidFill>
            <a:srgbClr val="2B6CB0"/>
          </a:solidFill>
          <a:ln w="12700">
            <a:solidFill>
              <a:srgbClr val="2B6CB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3" name="Text 10"/>
          <p:cNvSpPr/>
          <p:nvPr/>
        </p:nvSpPr>
        <p:spPr>
          <a:xfrm>
            <a:off x="4636008" y="1618488"/>
            <a:ext cx="46634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1600" dirty="0"/>
          </a:p>
        </p:txBody>
      </p:sp>
      <p:sp>
        <p:nvSpPr>
          <p:cNvPr id="14" name="Text 11"/>
          <p:cNvSpPr/>
          <p:nvPr/>
        </p:nvSpPr>
        <p:spPr>
          <a:xfrm>
            <a:off x="5212080" y="1563624"/>
            <a:ext cx="34747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Architecture du référentiel</a:t>
            </a:r>
            <a:endParaRPr lang="en-US" sz="1250" dirty="0"/>
          </a:p>
        </p:txBody>
      </p:sp>
      <p:sp>
        <p:nvSpPr>
          <p:cNvPr id="15" name="Text 12"/>
          <p:cNvSpPr/>
          <p:nvPr/>
        </p:nvSpPr>
        <p:spPr>
          <a:xfrm>
            <a:off x="5212080" y="1801368"/>
            <a:ext cx="34747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B6C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chapitres · 9 thématiques · 157 critères</a:t>
            </a:r>
            <a:endParaRPr lang="en-US" sz="900" dirty="0"/>
          </a:p>
        </p:txBody>
      </p:sp>
      <p:sp>
        <p:nvSpPr>
          <p:cNvPr id="16" name="Shape 13"/>
          <p:cNvSpPr/>
          <p:nvPr/>
        </p:nvSpPr>
        <p:spPr>
          <a:xfrm>
            <a:off x="274320" y="2112264"/>
            <a:ext cx="4160520" cy="512064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7" name="Shape 14"/>
          <p:cNvSpPr/>
          <p:nvPr/>
        </p:nvSpPr>
        <p:spPr>
          <a:xfrm>
            <a:off x="274320" y="2112264"/>
            <a:ext cx="502920" cy="512064"/>
          </a:xfrm>
          <a:prstGeom prst="rect">
            <a:avLst/>
          </a:prstGeom>
          <a:solidFill>
            <a:srgbClr val="2B6CB0"/>
          </a:solidFill>
          <a:ln w="12700">
            <a:solidFill>
              <a:srgbClr val="2B6CB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8" name="Text 15"/>
          <p:cNvSpPr/>
          <p:nvPr/>
        </p:nvSpPr>
        <p:spPr>
          <a:xfrm>
            <a:off x="292608" y="2221992"/>
            <a:ext cx="46634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1600" dirty="0"/>
          </a:p>
        </p:txBody>
      </p:sp>
      <p:sp>
        <p:nvSpPr>
          <p:cNvPr id="19" name="Text 16"/>
          <p:cNvSpPr/>
          <p:nvPr/>
        </p:nvSpPr>
        <p:spPr>
          <a:xfrm>
            <a:off x="868680" y="2167128"/>
            <a:ext cx="34747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Les 18 critères impératifs</a:t>
            </a:r>
            <a:endParaRPr lang="en-US" sz="1250" dirty="0"/>
          </a:p>
        </p:txBody>
      </p:sp>
      <p:sp>
        <p:nvSpPr>
          <p:cNvPr id="20" name="Text 17"/>
          <p:cNvSpPr/>
          <p:nvPr/>
        </p:nvSpPr>
        <p:spPr>
          <a:xfrm>
            <a:off x="868680" y="2404872"/>
            <a:ext cx="34747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B6C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Droits fondamentaux · Soins · Bientraitance · Crise</a:t>
            </a:r>
            <a:endParaRPr lang="en-US" sz="900" dirty="0"/>
          </a:p>
        </p:txBody>
      </p:sp>
      <p:sp>
        <p:nvSpPr>
          <p:cNvPr id="21" name="Shape 18"/>
          <p:cNvSpPr/>
          <p:nvPr/>
        </p:nvSpPr>
        <p:spPr>
          <a:xfrm>
            <a:off x="4617720" y="2112264"/>
            <a:ext cx="4160520" cy="512064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2" name="Shape 19"/>
          <p:cNvSpPr/>
          <p:nvPr/>
        </p:nvSpPr>
        <p:spPr>
          <a:xfrm>
            <a:off x="4617720" y="2112264"/>
            <a:ext cx="502920" cy="512064"/>
          </a:xfrm>
          <a:prstGeom prst="rect">
            <a:avLst/>
          </a:prstGeom>
          <a:solidFill>
            <a:srgbClr val="2B6CB0"/>
          </a:solidFill>
          <a:ln w="12700">
            <a:solidFill>
              <a:srgbClr val="2B6CB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3" name="Text 20"/>
          <p:cNvSpPr/>
          <p:nvPr/>
        </p:nvSpPr>
        <p:spPr>
          <a:xfrm>
            <a:off x="4636008" y="2221992"/>
            <a:ext cx="46634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1600" dirty="0"/>
          </a:p>
        </p:txBody>
      </p:sp>
      <p:sp>
        <p:nvSpPr>
          <p:cNvPr id="24" name="Text 21"/>
          <p:cNvSpPr/>
          <p:nvPr/>
        </p:nvSpPr>
        <p:spPr>
          <a:xfrm>
            <a:off x="5212080" y="2167128"/>
            <a:ext cx="34747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Méthodologie d'évaluation</a:t>
            </a:r>
            <a:endParaRPr lang="en-US" sz="1250" dirty="0"/>
          </a:p>
        </p:txBody>
      </p:sp>
      <p:sp>
        <p:nvSpPr>
          <p:cNvPr id="25" name="Text 22"/>
          <p:cNvSpPr/>
          <p:nvPr/>
        </p:nvSpPr>
        <p:spPr>
          <a:xfrm>
            <a:off x="5212080" y="2404872"/>
            <a:ext cx="34747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B6C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Accompagné traceur · Traceur ciblé · Audit système</a:t>
            </a:r>
            <a:endParaRPr lang="en-US" sz="900" dirty="0"/>
          </a:p>
        </p:txBody>
      </p:sp>
      <p:sp>
        <p:nvSpPr>
          <p:cNvPr id="26" name="Shape 23"/>
          <p:cNvSpPr/>
          <p:nvPr/>
        </p:nvSpPr>
        <p:spPr>
          <a:xfrm>
            <a:off x="274320" y="2715768"/>
            <a:ext cx="4160520" cy="512064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7" name="Shape 24"/>
          <p:cNvSpPr/>
          <p:nvPr/>
        </p:nvSpPr>
        <p:spPr>
          <a:xfrm>
            <a:off x="274320" y="2715768"/>
            <a:ext cx="502920" cy="512064"/>
          </a:xfrm>
          <a:prstGeom prst="rect">
            <a:avLst/>
          </a:prstGeom>
          <a:solidFill>
            <a:srgbClr val="2B6CB0"/>
          </a:solidFill>
          <a:ln w="12700">
            <a:solidFill>
              <a:srgbClr val="2B6CB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8" name="Text 25"/>
          <p:cNvSpPr/>
          <p:nvPr/>
        </p:nvSpPr>
        <p:spPr>
          <a:xfrm>
            <a:off x="292608" y="2825496"/>
            <a:ext cx="46634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05</a:t>
            </a:r>
            <a:endParaRPr lang="en-US" sz="1600" dirty="0"/>
          </a:p>
        </p:txBody>
      </p:sp>
      <p:sp>
        <p:nvSpPr>
          <p:cNvPr id="29" name="Text 26"/>
          <p:cNvSpPr/>
          <p:nvPr/>
        </p:nvSpPr>
        <p:spPr>
          <a:xfrm>
            <a:off x="868680" y="2770632"/>
            <a:ext cx="34747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Système de cotation</a:t>
            </a:r>
            <a:endParaRPr lang="en-US" sz="1250" dirty="0"/>
          </a:p>
        </p:txBody>
      </p:sp>
      <p:sp>
        <p:nvSpPr>
          <p:cNvPr id="30" name="Text 27"/>
          <p:cNvSpPr/>
          <p:nvPr/>
        </p:nvSpPr>
        <p:spPr>
          <a:xfrm>
            <a:off x="868680" y="3008376"/>
            <a:ext cx="34747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B6C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Échelle 1-4 · Décimales · Non Concerné</a:t>
            </a:r>
            <a:endParaRPr lang="en-US" sz="900" dirty="0"/>
          </a:p>
        </p:txBody>
      </p:sp>
      <p:sp>
        <p:nvSpPr>
          <p:cNvPr id="31" name="Shape 28"/>
          <p:cNvSpPr/>
          <p:nvPr/>
        </p:nvSpPr>
        <p:spPr>
          <a:xfrm>
            <a:off x="4617720" y="2715768"/>
            <a:ext cx="4160520" cy="512064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32" name="Shape 29"/>
          <p:cNvSpPr/>
          <p:nvPr/>
        </p:nvSpPr>
        <p:spPr>
          <a:xfrm>
            <a:off x="4617720" y="2715768"/>
            <a:ext cx="502920" cy="512064"/>
          </a:xfrm>
          <a:prstGeom prst="rect">
            <a:avLst/>
          </a:prstGeom>
          <a:solidFill>
            <a:srgbClr val="2B6CB0"/>
          </a:solidFill>
          <a:ln w="12700">
            <a:solidFill>
              <a:srgbClr val="2B6CB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3" name="Text 30"/>
          <p:cNvSpPr/>
          <p:nvPr/>
        </p:nvSpPr>
        <p:spPr>
          <a:xfrm>
            <a:off x="4636008" y="2825496"/>
            <a:ext cx="46634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06</a:t>
            </a:r>
            <a:endParaRPr lang="en-US" sz="1600" dirty="0"/>
          </a:p>
        </p:txBody>
      </p:sp>
      <p:sp>
        <p:nvSpPr>
          <p:cNvPr id="34" name="Text 31"/>
          <p:cNvSpPr/>
          <p:nvPr/>
        </p:nvSpPr>
        <p:spPr>
          <a:xfrm>
            <a:off x="5212080" y="2770632"/>
            <a:ext cx="34747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Échelle qualité &amp; Qualiscope</a:t>
            </a:r>
            <a:endParaRPr lang="en-US" sz="1250" dirty="0"/>
          </a:p>
        </p:txBody>
      </p:sp>
      <p:sp>
        <p:nvSpPr>
          <p:cNvPr id="35" name="Text 32"/>
          <p:cNvSpPr/>
          <p:nvPr/>
        </p:nvSpPr>
        <p:spPr>
          <a:xfrm>
            <a:off x="5212080" y="3008376"/>
            <a:ext cx="34747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B6C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Classes A-D · Publication des résultats</a:t>
            </a:r>
            <a:endParaRPr lang="en-US" sz="900" dirty="0"/>
          </a:p>
        </p:txBody>
      </p:sp>
      <p:sp>
        <p:nvSpPr>
          <p:cNvPr id="36" name="Shape 33"/>
          <p:cNvSpPr/>
          <p:nvPr/>
        </p:nvSpPr>
        <p:spPr>
          <a:xfrm>
            <a:off x="274320" y="3319272"/>
            <a:ext cx="4160520" cy="512064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37" name="Shape 34"/>
          <p:cNvSpPr/>
          <p:nvPr/>
        </p:nvSpPr>
        <p:spPr>
          <a:xfrm>
            <a:off x="274320" y="3319272"/>
            <a:ext cx="502920" cy="512064"/>
          </a:xfrm>
          <a:prstGeom prst="rect">
            <a:avLst/>
          </a:prstGeom>
          <a:solidFill>
            <a:srgbClr val="2B6CB0"/>
          </a:solidFill>
          <a:ln w="12700">
            <a:solidFill>
              <a:srgbClr val="2B6CB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8" name="Text 35"/>
          <p:cNvSpPr/>
          <p:nvPr/>
        </p:nvSpPr>
        <p:spPr>
          <a:xfrm>
            <a:off x="292608" y="3429000"/>
            <a:ext cx="46634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07</a:t>
            </a:r>
            <a:endParaRPr lang="en-US" sz="1600" dirty="0"/>
          </a:p>
        </p:txBody>
      </p:sp>
      <p:sp>
        <p:nvSpPr>
          <p:cNvPr id="39" name="Text 36"/>
          <p:cNvSpPr/>
          <p:nvPr/>
        </p:nvSpPr>
        <p:spPr>
          <a:xfrm>
            <a:off x="868680" y="3374136"/>
            <a:ext cx="34747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Pilotage technique – Synaé</a:t>
            </a:r>
            <a:endParaRPr lang="en-US" sz="1250" dirty="0"/>
          </a:p>
        </p:txBody>
      </p:sp>
      <p:sp>
        <p:nvSpPr>
          <p:cNvPr id="40" name="Text 37"/>
          <p:cNvSpPr/>
          <p:nvPr/>
        </p:nvSpPr>
        <p:spPr>
          <a:xfrm>
            <a:off x="868680" y="3611880"/>
            <a:ext cx="34747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B6C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Processus post-évaluation · Multi-ESSMS</a:t>
            </a:r>
            <a:endParaRPr lang="en-US" sz="900" dirty="0"/>
          </a:p>
        </p:txBody>
      </p:sp>
      <p:sp>
        <p:nvSpPr>
          <p:cNvPr id="41" name="Shape 38"/>
          <p:cNvSpPr/>
          <p:nvPr/>
        </p:nvSpPr>
        <p:spPr>
          <a:xfrm>
            <a:off x="4617720" y="3319272"/>
            <a:ext cx="4160520" cy="512064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42" name="Shape 39"/>
          <p:cNvSpPr/>
          <p:nvPr/>
        </p:nvSpPr>
        <p:spPr>
          <a:xfrm>
            <a:off x="4617720" y="3319272"/>
            <a:ext cx="502920" cy="512064"/>
          </a:xfrm>
          <a:prstGeom prst="rect">
            <a:avLst/>
          </a:prstGeom>
          <a:solidFill>
            <a:srgbClr val="2B6CB0"/>
          </a:solidFill>
          <a:ln w="12700">
            <a:solidFill>
              <a:srgbClr val="2B6CB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3" name="Text 40"/>
          <p:cNvSpPr/>
          <p:nvPr/>
        </p:nvSpPr>
        <p:spPr>
          <a:xfrm>
            <a:off x="4636008" y="3429000"/>
            <a:ext cx="46634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08</a:t>
            </a:r>
            <a:endParaRPr lang="en-US" sz="1600" dirty="0"/>
          </a:p>
        </p:txBody>
      </p:sp>
      <p:sp>
        <p:nvSpPr>
          <p:cNvPr id="44" name="Text 41"/>
          <p:cNvSpPr/>
          <p:nvPr/>
        </p:nvSpPr>
        <p:spPr>
          <a:xfrm>
            <a:off x="5212080" y="3374136"/>
            <a:ext cx="34747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Préparation &amp; Perspectives</a:t>
            </a:r>
            <a:endParaRPr lang="en-US" sz="1250" dirty="0"/>
          </a:p>
        </p:txBody>
      </p:sp>
      <p:sp>
        <p:nvSpPr>
          <p:cNvPr id="45" name="Text 42"/>
          <p:cNvSpPr/>
          <p:nvPr/>
        </p:nvSpPr>
        <p:spPr>
          <a:xfrm>
            <a:off x="5212080" y="3611880"/>
            <a:ext cx="34747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B6C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Dossier de preuves · Culture qualité · Avenir</a:t>
            </a:r>
            <a:endParaRPr lang="en-US" sz="900" dirty="0"/>
          </a:p>
        </p:txBody>
      </p:sp>
      <p:sp>
        <p:nvSpPr>
          <p:cNvPr id="46" name="Shape 43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7" name="Text 44"/>
          <p:cNvSpPr/>
          <p:nvPr/>
        </p:nvSpPr>
        <p:spPr>
          <a:xfrm>
            <a:off x="182880" y="4818888"/>
            <a:ext cx="27432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SOS EHPAD</a:t>
            </a:r>
            <a:endParaRPr lang="en-US" sz="1000" dirty="0"/>
          </a:p>
        </p:txBody>
      </p:sp>
      <p:sp>
        <p:nvSpPr>
          <p:cNvPr id="48" name="Text 45"/>
          <p:cNvSpPr/>
          <p:nvPr/>
        </p:nvSpPr>
        <p:spPr>
          <a:xfrm>
            <a:off x="8686800" y="4818888"/>
            <a:ext cx="3657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1A3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" cy="5143500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1168" y="164592"/>
            <a:ext cx="640080" cy="64008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005840" y="201168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6EC82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PARTIE 04</a:t>
            </a:r>
            <a:endParaRPr lang="en-US" sz="1000" dirty="0"/>
          </a:p>
        </p:txBody>
      </p:sp>
      <p:sp>
        <p:nvSpPr>
          <p:cNvPr id="5" name="Text 2"/>
          <p:cNvSpPr/>
          <p:nvPr/>
        </p:nvSpPr>
        <p:spPr>
          <a:xfrm>
            <a:off x="320040" y="1463040"/>
            <a:ext cx="85039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 méthodologie d'évaluation</a:t>
            </a:r>
            <a:endParaRPr lang="en-US" sz="3800" dirty="0"/>
          </a:p>
        </p:txBody>
      </p:sp>
      <p:sp>
        <p:nvSpPr>
          <p:cNvPr id="6" name="Text 3"/>
          <p:cNvSpPr/>
          <p:nvPr/>
        </p:nvSpPr>
        <p:spPr>
          <a:xfrm>
            <a:off x="320040" y="292608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Accompagné traceur · Traceur ciblé · Audit système</a:t>
            </a:r>
            <a:endParaRPr lang="en-US" sz="1500" dirty="0"/>
          </a:p>
        </p:txBody>
      </p:sp>
      <p:sp>
        <p:nvSpPr>
          <p:cNvPr id="7" name="Shape 4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" name="Text 5"/>
          <p:cNvSpPr/>
          <p:nvPr/>
        </p:nvSpPr>
        <p:spPr>
          <a:xfrm>
            <a:off x="228600" y="4818888"/>
            <a:ext cx="27432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SOS EHPAD</a:t>
            </a:r>
            <a:endParaRPr lang="en-US" sz="10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5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30768" y="73152"/>
            <a:ext cx="457200" cy="4572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182880" y="201168"/>
            <a:ext cx="2560320" cy="256032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" name="Text 1"/>
          <p:cNvSpPr/>
          <p:nvPr/>
        </p:nvSpPr>
        <p:spPr>
          <a:xfrm>
            <a:off x="182880" y="219456"/>
            <a:ext cx="25603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PARTIE 04 · Méthodologie</a:t>
            </a:r>
            <a:endParaRPr lang="en-US" sz="950" dirty="0"/>
          </a:p>
        </p:txBody>
      </p:sp>
      <p:sp>
        <p:nvSpPr>
          <p:cNvPr id="5" name="Text 2"/>
          <p:cNvSpPr/>
          <p:nvPr/>
        </p:nvSpPr>
        <p:spPr>
          <a:xfrm>
            <a:off x="320040" y="502920"/>
            <a:ext cx="8503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L'accompagné traceur (AT) – Chapitre 1</a:t>
            </a:r>
            <a:endParaRPr lang="en-US" sz="2800" dirty="0"/>
          </a:p>
        </p:txBody>
      </p:sp>
      <p:sp>
        <p:nvSpPr>
          <p:cNvPr id="6" name="Shape 3"/>
          <p:cNvSpPr/>
          <p:nvPr/>
        </p:nvSpPr>
        <p:spPr>
          <a:xfrm>
            <a:off x="320040" y="1188720"/>
            <a:ext cx="54864" cy="237744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" name="Text 4"/>
          <p:cNvSpPr/>
          <p:nvPr/>
        </p:nvSpPr>
        <p:spPr>
          <a:xfrm>
            <a:off x="457200" y="1188720"/>
            <a:ext cx="8321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B6C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Méthode clé : suivre le parcours d'un résident du début à la fin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274320" y="1481328"/>
            <a:ext cx="8595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🔎 Principe</a:t>
            </a:r>
            <a:endParaRPr lang="en-US" sz="1300" dirty="0"/>
          </a:p>
        </p:txBody>
      </p:sp>
      <p:sp>
        <p:nvSpPr>
          <p:cNvPr id="9" name="Text 6"/>
          <p:cNvSpPr/>
          <p:nvPr/>
        </p:nvSpPr>
        <p:spPr>
          <a:xfrm>
            <a:off x="274320" y="1764792"/>
            <a:ext cx="8595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L'AT consiste à suivre le parcours complet d'un résident sélectionné par les évaluateurs, à s'entretenir avec lui (ou son entourage), puis avec les professionnels qui l'accompagnent. C'est lors de ces séquences que les critères sur la dignité (2.2.2) et l'intimité (2.2.3) sont vérifiés « en situation ».</a:t>
            </a:r>
            <a:endParaRPr lang="en-US" sz="1100" dirty="0"/>
          </a:p>
        </p:txBody>
      </p:sp>
      <p:graphicFrame>
        <p:nvGraphicFramePr>
          <p:cNvPr id="22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1371600" y="2468880"/>
          <a:ext cx="6400800" cy="2148839"/>
        </p:xfrm>
        <a:graphic>
          <a:graphicData uri="http://schemas.openxmlformats.org/drawingml/2006/table">
            <a:tbl>
              <a:tblPr/>
              <a:tblGrid>
                <a:gridCol w="3200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6977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Capacité autorisée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8ED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D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D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D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6CB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Nombre minimum de séquences AT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8ED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D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D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D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6CB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6977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2D374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 à 29 places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8ED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D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D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D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8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2D374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 séquences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8ED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D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D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D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8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6977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2D374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 à 59 places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8ED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D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D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D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8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2D374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 séquences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8ED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D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D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D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8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6977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2D374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 à 89 places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8ED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D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D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D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8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2D374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 séquences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8ED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D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D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D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8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6977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2D374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90 à 119 places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8ED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D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D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D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8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2D374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 séquences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8ED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D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D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D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8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6977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2D374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120 à 149 places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8ED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D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D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D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8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2D374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 séquences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8ED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D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D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D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8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6977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2D374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150 places et plus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8ED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D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D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D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8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dirty="0">
                          <a:solidFill>
                            <a:srgbClr val="2D374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 séquences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8ED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D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D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D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8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1" name="Text 7"/>
          <p:cNvSpPr/>
          <p:nvPr/>
        </p:nvSpPr>
        <p:spPr>
          <a:xfrm>
            <a:off x="274320" y="4626864"/>
            <a:ext cx="85953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i="1" dirty="0">
                <a:solidFill>
                  <a:srgbClr val="2B6C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Pour les établissements multi-sites, au moins une séquence AT doit être réalisée par site physique.</a:t>
            </a:r>
            <a:endParaRPr lang="en-US" sz="950" dirty="0"/>
          </a:p>
        </p:txBody>
      </p:sp>
      <p:sp>
        <p:nvSpPr>
          <p:cNvPr id="12" name="Shape 8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3" name="Text 9"/>
          <p:cNvSpPr/>
          <p:nvPr/>
        </p:nvSpPr>
        <p:spPr>
          <a:xfrm>
            <a:off x="182880" y="4818888"/>
            <a:ext cx="27432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SOS EHPAD</a:t>
            </a:r>
            <a:endParaRPr lang="en-US" sz="1000" dirty="0"/>
          </a:p>
        </p:txBody>
      </p:sp>
      <p:sp>
        <p:nvSpPr>
          <p:cNvPr id="14" name="Text 10"/>
          <p:cNvSpPr/>
          <p:nvPr/>
        </p:nvSpPr>
        <p:spPr>
          <a:xfrm>
            <a:off x="8686800" y="4818888"/>
            <a:ext cx="3657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21</a:t>
            </a:r>
            <a:endParaRPr lang="en-US" sz="10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F5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30768" y="73152"/>
            <a:ext cx="457200" cy="4572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182880" y="201168"/>
            <a:ext cx="2560320" cy="256032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" name="Text 1"/>
          <p:cNvSpPr/>
          <p:nvPr/>
        </p:nvSpPr>
        <p:spPr>
          <a:xfrm>
            <a:off x="182880" y="219456"/>
            <a:ext cx="25603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PARTIE 04 · Méthodologie</a:t>
            </a:r>
            <a:endParaRPr lang="en-US" sz="950" dirty="0"/>
          </a:p>
        </p:txBody>
      </p:sp>
      <p:sp>
        <p:nvSpPr>
          <p:cNvPr id="5" name="Text 2"/>
          <p:cNvSpPr/>
          <p:nvPr/>
        </p:nvSpPr>
        <p:spPr>
          <a:xfrm>
            <a:off x="320040" y="502920"/>
            <a:ext cx="8503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 traceur ciblé (TC) – Chapitre 2</a:t>
            </a:r>
            <a:endParaRPr lang="en-US" sz="2800" dirty="0"/>
          </a:p>
        </p:txBody>
      </p:sp>
      <p:sp>
        <p:nvSpPr>
          <p:cNvPr id="6" name="Shape 3"/>
          <p:cNvSpPr/>
          <p:nvPr/>
        </p:nvSpPr>
        <p:spPr>
          <a:xfrm>
            <a:off x="320040" y="1188720"/>
            <a:ext cx="54864" cy="237744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" name="Text 4"/>
          <p:cNvSpPr/>
          <p:nvPr/>
        </p:nvSpPr>
        <p:spPr>
          <a:xfrm>
            <a:off x="457200" y="1188720"/>
            <a:ext cx="8321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B6C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Évaluation des processus professionnels en situation réelle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228600" y="1572768"/>
            <a:ext cx="420624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9" name="Shape 6"/>
          <p:cNvSpPr/>
          <p:nvPr/>
        </p:nvSpPr>
        <p:spPr>
          <a:xfrm>
            <a:off x="228600" y="1572768"/>
            <a:ext cx="4206240" cy="64008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0" name="Text 7"/>
          <p:cNvSpPr/>
          <p:nvPr/>
        </p:nvSpPr>
        <p:spPr>
          <a:xfrm>
            <a:off x="356616" y="1682496"/>
            <a:ext cx="395020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Principe du traceur ciblé</a:t>
            </a:r>
            <a:endParaRPr lang="en-US" sz="1250" dirty="0"/>
          </a:p>
        </p:txBody>
      </p:sp>
      <p:sp>
        <p:nvSpPr>
          <p:cNvPr id="11" name="Text 8"/>
          <p:cNvSpPr/>
          <p:nvPr/>
        </p:nvSpPr>
        <p:spPr>
          <a:xfrm>
            <a:off x="356616" y="2011680"/>
            <a:ext cx="3950208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TC évalue l'effectivité d'un processus en interrogeant les professionnels de terrain sur leurs pratiques réelles. Il révèle l'écart entre la théorie (les procédures écrites) et la pratique quotidienne.</a:t>
            </a:r>
            <a:endParaRPr lang="en-US" sz="1050" dirty="0"/>
          </a:p>
        </p:txBody>
      </p:sp>
      <p:sp>
        <p:nvSpPr>
          <p:cNvPr id="12" name="Shape 9"/>
          <p:cNvSpPr/>
          <p:nvPr/>
        </p:nvSpPr>
        <p:spPr>
          <a:xfrm>
            <a:off x="4581144" y="1572768"/>
            <a:ext cx="420624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3" name="Shape 10"/>
          <p:cNvSpPr/>
          <p:nvPr/>
        </p:nvSpPr>
        <p:spPr>
          <a:xfrm>
            <a:off x="4581144" y="1572768"/>
            <a:ext cx="4206240" cy="64008"/>
          </a:xfrm>
          <a:prstGeom prst="rect">
            <a:avLst/>
          </a:prstGeom>
          <a:solidFill>
            <a:srgbClr val="2B6CB0"/>
          </a:solidFill>
          <a:ln w="12700">
            <a:solidFill>
              <a:srgbClr val="2B6CB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4" name="Text 11"/>
          <p:cNvSpPr/>
          <p:nvPr/>
        </p:nvSpPr>
        <p:spPr>
          <a:xfrm>
            <a:off x="4709160" y="1682496"/>
            <a:ext cx="395020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Application aux critères impératifs</a:t>
            </a:r>
            <a:endParaRPr lang="en-US" sz="1250" dirty="0"/>
          </a:p>
        </p:txBody>
      </p:sp>
      <p:sp>
        <p:nvSpPr>
          <p:cNvPr id="15" name="Text 12"/>
          <p:cNvSpPr/>
          <p:nvPr/>
        </p:nvSpPr>
        <p:spPr>
          <a:xfrm>
            <a:off x="4709160" y="2011680"/>
            <a:ext cx="3950208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Pour les critères 2.2.1 à 2.2.7, l'évaluateur vérifie si soignants, agents de service et animateurs ont une compréhension commune et partagée des libertés individuelles.</a:t>
            </a:r>
            <a:endParaRPr lang="en-US" sz="1050" dirty="0"/>
          </a:p>
        </p:txBody>
      </p:sp>
      <p:sp>
        <p:nvSpPr>
          <p:cNvPr id="16" name="Shape 13"/>
          <p:cNvSpPr/>
          <p:nvPr/>
        </p:nvSpPr>
        <p:spPr>
          <a:xfrm>
            <a:off x="228600" y="3191256"/>
            <a:ext cx="420624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7" name="Shape 14"/>
          <p:cNvSpPr/>
          <p:nvPr/>
        </p:nvSpPr>
        <p:spPr>
          <a:xfrm>
            <a:off x="228600" y="3191256"/>
            <a:ext cx="4206240" cy="64008"/>
          </a:xfrm>
          <a:prstGeom prst="rect">
            <a:avLst/>
          </a:prstGeom>
          <a:solidFill>
            <a:srgbClr val="DD6B20"/>
          </a:solidFill>
          <a:ln w="12700">
            <a:solidFill>
              <a:srgbClr val="DD6B2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8" name="Text 15"/>
          <p:cNvSpPr/>
          <p:nvPr/>
        </p:nvSpPr>
        <p:spPr>
          <a:xfrm>
            <a:off x="356616" y="3300984"/>
            <a:ext cx="395020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Professionnels interrogés</a:t>
            </a:r>
            <a:endParaRPr lang="en-US" sz="1250" dirty="0"/>
          </a:p>
        </p:txBody>
      </p:sp>
      <p:sp>
        <p:nvSpPr>
          <p:cNvPr id="19" name="Text 16"/>
          <p:cNvSpPr/>
          <p:nvPr/>
        </p:nvSpPr>
        <p:spPr>
          <a:xfrm>
            <a:off x="356616" y="3630168"/>
            <a:ext cx="3950208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IDE, AS, ASH, animateurs, médecin coordonnateur, kinésithérapeute, psychologue… L'évaluateur cible des professionnels de différentes équipes (jour/nuit, semaine/week-end).</a:t>
            </a:r>
            <a:endParaRPr lang="en-US" sz="1050" dirty="0"/>
          </a:p>
        </p:txBody>
      </p:sp>
      <p:sp>
        <p:nvSpPr>
          <p:cNvPr id="20" name="Shape 17"/>
          <p:cNvSpPr/>
          <p:nvPr/>
        </p:nvSpPr>
        <p:spPr>
          <a:xfrm>
            <a:off x="4581144" y="3191256"/>
            <a:ext cx="420624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1" name="Shape 18"/>
          <p:cNvSpPr/>
          <p:nvPr/>
        </p:nvSpPr>
        <p:spPr>
          <a:xfrm>
            <a:off x="4581144" y="3191256"/>
            <a:ext cx="4206240" cy="64008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2" name="Text 19"/>
          <p:cNvSpPr/>
          <p:nvPr/>
        </p:nvSpPr>
        <p:spPr>
          <a:xfrm>
            <a:off x="4709160" y="3300984"/>
            <a:ext cx="395020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Critères d'une bonne réponse</a:t>
            </a:r>
            <a:endParaRPr lang="en-US" sz="1250" dirty="0"/>
          </a:p>
        </p:txBody>
      </p:sp>
      <p:sp>
        <p:nvSpPr>
          <p:cNvPr id="23" name="Text 20"/>
          <p:cNvSpPr/>
          <p:nvPr/>
        </p:nvSpPr>
        <p:spPr>
          <a:xfrm>
            <a:off x="4709160" y="3630168"/>
            <a:ext cx="3950208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Une réponse satisfaisante montre : connaissance du droit concerné, exemple concret de situation vécue, connaissance de la procédure interne, réflexe de signalement si déviance.</a:t>
            </a:r>
            <a:endParaRPr lang="en-US" sz="1050" dirty="0"/>
          </a:p>
        </p:txBody>
      </p:sp>
      <p:sp>
        <p:nvSpPr>
          <p:cNvPr id="24" name="Shape 21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5" name="Text 22"/>
          <p:cNvSpPr/>
          <p:nvPr/>
        </p:nvSpPr>
        <p:spPr>
          <a:xfrm>
            <a:off x="182880" y="4818888"/>
            <a:ext cx="27432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SOS EHPAD</a:t>
            </a:r>
            <a:endParaRPr lang="en-US" sz="1000" dirty="0"/>
          </a:p>
        </p:txBody>
      </p:sp>
      <p:sp>
        <p:nvSpPr>
          <p:cNvPr id="26" name="Text 23"/>
          <p:cNvSpPr/>
          <p:nvPr/>
        </p:nvSpPr>
        <p:spPr>
          <a:xfrm>
            <a:off x="8686800" y="4818888"/>
            <a:ext cx="3657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22</a:t>
            </a:r>
            <a:endParaRPr lang="en-US" sz="10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F5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30768" y="73152"/>
            <a:ext cx="457200" cy="4572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182880" y="201168"/>
            <a:ext cx="2560320" cy="256032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" name="Text 1"/>
          <p:cNvSpPr/>
          <p:nvPr/>
        </p:nvSpPr>
        <p:spPr>
          <a:xfrm>
            <a:off x="182880" y="219456"/>
            <a:ext cx="25603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PARTIE 04 · Méthodologie</a:t>
            </a:r>
            <a:endParaRPr lang="en-US" sz="950" dirty="0"/>
          </a:p>
        </p:txBody>
      </p:sp>
      <p:sp>
        <p:nvSpPr>
          <p:cNvPr id="5" name="Text 2"/>
          <p:cNvSpPr/>
          <p:nvPr/>
        </p:nvSpPr>
        <p:spPr>
          <a:xfrm>
            <a:off x="320040" y="502920"/>
            <a:ext cx="8503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L'audit système (AS) – Chapitre 3</a:t>
            </a:r>
            <a:endParaRPr lang="en-US" sz="2800" dirty="0"/>
          </a:p>
        </p:txBody>
      </p:sp>
      <p:sp>
        <p:nvSpPr>
          <p:cNvPr id="6" name="Shape 3"/>
          <p:cNvSpPr/>
          <p:nvPr/>
        </p:nvSpPr>
        <p:spPr>
          <a:xfrm>
            <a:off x="320040" y="1188720"/>
            <a:ext cx="54864" cy="237744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" name="Text 4"/>
          <p:cNvSpPr/>
          <p:nvPr/>
        </p:nvSpPr>
        <p:spPr>
          <a:xfrm>
            <a:off x="457200" y="1188720"/>
            <a:ext cx="8321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B6C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Évaluation de la gouvernance et des processus institutionnels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256032" y="1536192"/>
            <a:ext cx="8631936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9" name="Shape 6"/>
          <p:cNvSpPr/>
          <p:nvPr/>
        </p:nvSpPr>
        <p:spPr>
          <a:xfrm>
            <a:off x="256032" y="1536192"/>
            <a:ext cx="475488" cy="694944"/>
          </a:xfrm>
          <a:prstGeom prst="rect">
            <a:avLst/>
          </a:prstGeom>
          <a:solidFill>
            <a:srgbClr val="2B6CB0"/>
          </a:solidFill>
          <a:ln w="12700">
            <a:solidFill>
              <a:srgbClr val="2B6CB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0" name="Text 7"/>
          <p:cNvSpPr/>
          <p:nvPr/>
        </p:nvSpPr>
        <p:spPr>
          <a:xfrm>
            <a:off x="256032" y="1737360"/>
            <a:ext cx="47548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" y="1609344"/>
            <a:ext cx="21945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Entretien Direction</a:t>
            </a:r>
            <a:endParaRPr lang="en-US" sz="1250" dirty="0"/>
          </a:p>
        </p:txBody>
      </p:sp>
      <p:sp>
        <p:nvSpPr>
          <p:cNvPr id="12" name="Text 9"/>
          <p:cNvSpPr/>
          <p:nvPr/>
        </p:nvSpPr>
        <p:spPr>
          <a:xfrm>
            <a:off x="822960" y="1901952"/>
            <a:ext cx="797356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Questionnement du directeur et de l'équipe de cadres sur le pilotage de la démarche qualité, la gouvernance des risques et les orientations stratégiques.</a:t>
            </a:r>
            <a:endParaRPr lang="en-US" sz="1050" dirty="0"/>
          </a:p>
        </p:txBody>
      </p:sp>
      <p:sp>
        <p:nvSpPr>
          <p:cNvPr id="13" name="Shape 10"/>
          <p:cNvSpPr/>
          <p:nvPr/>
        </p:nvSpPr>
        <p:spPr>
          <a:xfrm>
            <a:off x="256032" y="2295144"/>
            <a:ext cx="8631936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4" name="Shape 11"/>
          <p:cNvSpPr/>
          <p:nvPr/>
        </p:nvSpPr>
        <p:spPr>
          <a:xfrm>
            <a:off x="256032" y="2295144"/>
            <a:ext cx="475488" cy="694944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5" name="Text 12"/>
          <p:cNvSpPr/>
          <p:nvPr/>
        </p:nvSpPr>
        <p:spPr>
          <a:xfrm>
            <a:off x="256032" y="2496312"/>
            <a:ext cx="47548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822960" y="2368296"/>
            <a:ext cx="21945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Analyse documentaire</a:t>
            </a:r>
            <a:endParaRPr lang="en-US" sz="1250" dirty="0"/>
          </a:p>
        </p:txBody>
      </p:sp>
      <p:sp>
        <p:nvSpPr>
          <p:cNvPr id="17" name="Text 14"/>
          <p:cNvSpPr/>
          <p:nvPr/>
        </p:nvSpPr>
        <p:spPr>
          <a:xfrm>
            <a:off x="822960" y="2660904"/>
            <a:ext cx="797356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Examen du projet d'établissement, des protocoles, des comptes-rendus de CVS, des registres EI et plaintes, des plans de crise actualisés.</a:t>
            </a:r>
            <a:endParaRPr lang="en-US" sz="1050" dirty="0"/>
          </a:p>
        </p:txBody>
      </p:sp>
      <p:sp>
        <p:nvSpPr>
          <p:cNvPr id="18" name="Shape 15"/>
          <p:cNvSpPr/>
          <p:nvPr/>
        </p:nvSpPr>
        <p:spPr>
          <a:xfrm>
            <a:off x="256032" y="3054096"/>
            <a:ext cx="8631936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9" name="Shape 16"/>
          <p:cNvSpPr/>
          <p:nvPr/>
        </p:nvSpPr>
        <p:spPr>
          <a:xfrm>
            <a:off x="256032" y="3054096"/>
            <a:ext cx="475488" cy="694944"/>
          </a:xfrm>
          <a:prstGeom prst="rect">
            <a:avLst/>
          </a:prstGeom>
          <a:solidFill>
            <a:srgbClr val="DD6B20"/>
          </a:solidFill>
          <a:ln w="12700">
            <a:solidFill>
              <a:srgbClr val="DD6B2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0" name="Text 17"/>
          <p:cNvSpPr/>
          <p:nvPr/>
        </p:nvSpPr>
        <p:spPr>
          <a:xfrm>
            <a:off x="256032" y="3255264"/>
            <a:ext cx="47548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800" dirty="0"/>
          </a:p>
        </p:txBody>
      </p:sp>
      <p:sp>
        <p:nvSpPr>
          <p:cNvPr id="21" name="Text 18"/>
          <p:cNvSpPr/>
          <p:nvPr/>
        </p:nvSpPr>
        <p:spPr>
          <a:xfrm>
            <a:off x="822960" y="3127248"/>
            <a:ext cx="21945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Vérification terrain</a:t>
            </a:r>
            <a:endParaRPr lang="en-US" sz="1250" dirty="0"/>
          </a:p>
        </p:txBody>
      </p:sp>
      <p:sp>
        <p:nvSpPr>
          <p:cNvPr id="22" name="Text 19"/>
          <p:cNvSpPr/>
          <p:nvPr/>
        </p:nvSpPr>
        <p:spPr>
          <a:xfrm>
            <a:off x="822960" y="3419856"/>
            <a:ext cx="797356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Observation physique : armoire à médicaments, affichage des droits, registre des plaintes accessible, organisation des espaces privatifs.</a:t>
            </a:r>
            <a:endParaRPr lang="en-US" sz="1050" dirty="0"/>
          </a:p>
        </p:txBody>
      </p:sp>
      <p:sp>
        <p:nvSpPr>
          <p:cNvPr id="23" name="Shape 20"/>
          <p:cNvSpPr/>
          <p:nvPr/>
        </p:nvSpPr>
        <p:spPr>
          <a:xfrm>
            <a:off x="256032" y="3813048"/>
            <a:ext cx="8631936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4" name="Shape 21"/>
          <p:cNvSpPr/>
          <p:nvPr/>
        </p:nvSpPr>
        <p:spPr>
          <a:xfrm>
            <a:off x="256032" y="3813048"/>
            <a:ext cx="475488" cy="694944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5" name="Text 22"/>
          <p:cNvSpPr/>
          <p:nvPr/>
        </p:nvSpPr>
        <p:spPr>
          <a:xfrm>
            <a:off x="256032" y="4014216"/>
            <a:ext cx="47548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800" dirty="0"/>
          </a:p>
        </p:txBody>
      </p:sp>
      <p:sp>
        <p:nvSpPr>
          <p:cNvPr id="26" name="Text 23"/>
          <p:cNvSpPr/>
          <p:nvPr/>
        </p:nvSpPr>
        <p:spPr>
          <a:xfrm>
            <a:off x="822960" y="3886200"/>
            <a:ext cx="21945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Croisement des preuves</a:t>
            </a:r>
            <a:endParaRPr lang="en-US" sz="1250" dirty="0"/>
          </a:p>
        </p:txBody>
      </p:sp>
      <p:sp>
        <p:nvSpPr>
          <p:cNvPr id="27" name="Text 24"/>
          <p:cNvSpPr/>
          <p:nvPr/>
        </p:nvSpPr>
        <p:spPr>
          <a:xfrm>
            <a:off x="822960" y="4178808"/>
            <a:ext cx="797356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L'évaluateur confronte les affirmations de la direction avec les documents et les observations de terrain pour valider la maîtrise réelle des processus.</a:t>
            </a:r>
            <a:endParaRPr lang="en-US" sz="1050" dirty="0"/>
          </a:p>
        </p:txBody>
      </p:sp>
      <p:sp>
        <p:nvSpPr>
          <p:cNvPr id="28" name="Shape 25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9" name="Text 26"/>
          <p:cNvSpPr/>
          <p:nvPr/>
        </p:nvSpPr>
        <p:spPr>
          <a:xfrm>
            <a:off x="182880" y="4818888"/>
            <a:ext cx="27432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SOS EHPAD</a:t>
            </a:r>
            <a:endParaRPr lang="en-US" sz="1000" dirty="0"/>
          </a:p>
        </p:txBody>
      </p:sp>
      <p:sp>
        <p:nvSpPr>
          <p:cNvPr id="30" name="Text 27"/>
          <p:cNvSpPr/>
          <p:nvPr/>
        </p:nvSpPr>
        <p:spPr>
          <a:xfrm>
            <a:off x="8686800" y="4818888"/>
            <a:ext cx="3657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23</a:t>
            </a:r>
            <a:endParaRPr lang="en-US" sz="10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1A3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" cy="5143500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1168" y="164592"/>
            <a:ext cx="640080" cy="64008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005840" y="201168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6EC82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PARTIE 05</a:t>
            </a:r>
            <a:endParaRPr lang="en-US" sz="1000" dirty="0"/>
          </a:p>
        </p:txBody>
      </p:sp>
      <p:sp>
        <p:nvSpPr>
          <p:cNvPr id="5" name="Text 2"/>
          <p:cNvSpPr/>
          <p:nvPr/>
        </p:nvSpPr>
        <p:spPr>
          <a:xfrm>
            <a:off x="320040" y="1463040"/>
            <a:ext cx="85039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 système de cotation</a:t>
            </a:r>
            <a:endParaRPr lang="en-US" sz="3800" dirty="0"/>
          </a:p>
        </p:txBody>
      </p:sp>
      <p:sp>
        <p:nvSpPr>
          <p:cNvPr id="6" name="Text 3"/>
          <p:cNvSpPr/>
          <p:nvPr/>
        </p:nvSpPr>
        <p:spPr>
          <a:xfrm>
            <a:off x="320040" y="292608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Une rigueur mathématique accrue pour éviter les moyennes trompeuses</a:t>
            </a:r>
            <a:endParaRPr lang="en-US" sz="1500" dirty="0"/>
          </a:p>
        </p:txBody>
      </p:sp>
      <p:sp>
        <p:nvSpPr>
          <p:cNvPr id="7" name="Shape 4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" name="Text 5"/>
          <p:cNvSpPr/>
          <p:nvPr/>
        </p:nvSpPr>
        <p:spPr>
          <a:xfrm>
            <a:off x="228600" y="4818888"/>
            <a:ext cx="27432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SOS EHPAD</a:t>
            </a:r>
            <a:endParaRPr lang="en-US" sz="10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F5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30768" y="73152"/>
            <a:ext cx="457200" cy="4572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182880" y="201168"/>
            <a:ext cx="2560320" cy="256032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" name="Text 1"/>
          <p:cNvSpPr/>
          <p:nvPr/>
        </p:nvSpPr>
        <p:spPr>
          <a:xfrm>
            <a:off x="182880" y="219456"/>
            <a:ext cx="25603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PARTIE 05 · Système de cotation</a:t>
            </a:r>
            <a:endParaRPr lang="en-US" sz="950" dirty="0"/>
          </a:p>
        </p:txBody>
      </p:sp>
      <p:sp>
        <p:nvSpPr>
          <p:cNvPr id="5" name="Text 2"/>
          <p:cNvSpPr/>
          <p:nvPr/>
        </p:nvSpPr>
        <p:spPr>
          <a:xfrm>
            <a:off x="320040" y="502920"/>
            <a:ext cx="8503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L'échelle de cotation de 1 à 4</a:t>
            </a:r>
            <a:endParaRPr lang="en-US" sz="2800" dirty="0"/>
          </a:p>
        </p:txBody>
      </p:sp>
      <p:sp>
        <p:nvSpPr>
          <p:cNvPr id="6" name="Shape 3"/>
          <p:cNvSpPr/>
          <p:nvPr/>
        </p:nvSpPr>
        <p:spPr>
          <a:xfrm>
            <a:off x="320040" y="1188720"/>
            <a:ext cx="54864" cy="237744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" name="Text 4"/>
          <p:cNvSpPr/>
          <p:nvPr/>
        </p:nvSpPr>
        <p:spPr>
          <a:xfrm>
            <a:off x="457200" y="1188720"/>
            <a:ext cx="8321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B6C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Quatre niveaux de maturité qualitative avec des implications directes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256032" y="1536192"/>
            <a:ext cx="8631936" cy="704088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9" name="Shape 6"/>
          <p:cNvSpPr/>
          <p:nvPr/>
        </p:nvSpPr>
        <p:spPr>
          <a:xfrm>
            <a:off x="256032" y="1536192"/>
            <a:ext cx="640080" cy="704088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0" name="Text 7"/>
          <p:cNvSpPr/>
          <p:nvPr/>
        </p:nvSpPr>
        <p:spPr>
          <a:xfrm>
            <a:off x="256032" y="1700784"/>
            <a:ext cx="6400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400" dirty="0"/>
          </a:p>
        </p:txBody>
      </p:sp>
      <p:sp>
        <p:nvSpPr>
          <p:cNvPr id="11" name="Text 8"/>
          <p:cNvSpPr/>
          <p:nvPr/>
        </p:nvSpPr>
        <p:spPr>
          <a:xfrm>
            <a:off x="1005840" y="1609344"/>
            <a:ext cx="2926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Tout à fait satisfaisant</a:t>
            </a:r>
            <a:endParaRPr lang="en-US" sz="1300" dirty="0"/>
          </a:p>
        </p:txBody>
      </p:sp>
      <p:sp>
        <p:nvSpPr>
          <p:cNvPr id="12" name="Text 9"/>
          <p:cNvSpPr/>
          <p:nvPr/>
        </p:nvSpPr>
        <p:spPr>
          <a:xfrm>
            <a:off x="1005840" y="1920240"/>
            <a:ext cx="779068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Pratique maîtrisée, partagée et tracée. L'exigence est respectée de manière systématique, documentée et connue de tous.</a:t>
            </a:r>
            <a:endParaRPr lang="en-US" sz="1050" dirty="0"/>
          </a:p>
        </p:txBody>
      </p:sp>
      <p:sp>
        <p:nvSpPr>
          <p:cNvPr id="13" name="Shape 10"/>
          <p:cNvSpPr/>
          <p:nvPr/>
        </p:nvSpPr>
        <p:spPr>
          <a:xfrm>
            <a:off x="256032" y="2313432"/>
            <a:ext cx="8631936" cy="704088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4" name="Shape 11"/>
          <p:cNvSpPr/>
          <p:nvPr/>
        </p:nvSpPr>
        <p:spPr>
          <a:xfrm>
            <a:off x="256032" y="2313432"/>
            <a:ext cx="640080" cy="704088"/>
          </a:xfrm>
          <a:prstGeom prst="rect">
            <a:avLst/>
          </a:prstGeom>
          <a:solidFill>
            <a:srgbClr val="27AE60"/>
          </a:solidFill>
          <a:ln w="12700">
            <a:solidFill>
              <a:srgbClr val="27AE6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5" name="Text 12"/>
          <p:cNvSpPr/>
          <p:nvPr/>
        </p:nvSpPr>
        <p:spPr>
          <a:xfrm>
            <a:off x="256032" y="2478024"/>
            <a:ext cx="6400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400" dirty="0"/>
          </a:p>
        </p:txBody>
      </p:sp>
      <p:sp>
        <p:nvSpPr>
          <p:cNvPr id="16" name="Text 13"/>
          <p:cNvSpPr/>
          <p:nvPr/>
        </p:nvSpPr>
        <p:spPr>
          <a:xfrm>
            <a:off x="1005840" y="2386584"/>
            <a:ext cx="2926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Plutôt satisfaisant</a:t>
            </a:r>
            <a:endParaRPr lang="en-US" sz="1300" dirty="0"/>
          </a:p>
        </p:txBody>
      </p:sp>
      <p:sp>
        <p:nvSpPr>
          <p:cNvPr id="17" name="Text 14"/>
          <p:cNvSpPr/>
          <p:nvPr/>
        </p:nvSpPr>
        <p:spPr>
          <a:xfrm>
            <a:off x="1005840" y="2697480"/>
            <a:ext cx="779068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 pistes d'amélioration identifiées. La pratique est en place mais présente des lacunes ponctuelles ou n'est pas encore systématisée.</a:t>
            </a:r>
            <a:endParaRPr lang="en-US" sz="1050" dirty="0"/>
          </a:p>
        </p:txBody>
      </p:sp>
      <p:sp>
        <p:nvSpPr>
          <p:cNvPr id="18" name="Shape 15"/>
          <p:cNvSpPr/>
          <p:nvPr/>
        </p:nvSpPr>
        <p:spPr>
          <a:xfrm>
            <a:off x="256032" y="3090672"/>
            <a:ext cx="8631936" cy="704088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9" name="Shape 16"/>
          <p:cNvSpPr/>
          <p:nvPr/>
        </p:nvSpPr>
        <p:spPr>
          <a:xfrm>
            <a:off x="256032" y="3090672"/>
            <a:ext cx="640080" cy="704088"/>
          </a:xfrm>
          <a:prstGeom prst="rect">
            <a:avLst/>
          </a:prstGeom>
          <a:solidFill>
            <a:srgbClr val="DD6B20"/>
          </a:solidFill>
          <a:ln w="12700">
            <a:solidFill>
              <a:srgbClr val="DD6B2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0" name="Text 17"/>
          <p:cNvSpPr/>
          <p:nvPr/>
        </p:nvSpPr>
        <p:spPr>
          <a:xfrm>
            <a:off x="256032" y="3255264"/>
            <a:ext cx="6400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400" dirty="0"/>
          </a:p>
        </p:txBody>
      </p:sp>
      <p:sp>
        <p:nvSpPr>
          <p:cNvPr id="21" name="Text 18"/>
          <p:cNvSpPr/>
          <p:nvPr/>
        </p:nvSpPr>
        <p:spPr>
          <a:xfrm>
            <a:off x="1005840" y="3163824"/>
            <a:ext cx="2926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Plutôt pas satisfaisant</a:t>
            </a:r>
            <a:endParaRPr lang="en-US" sz="1300" dirty="0"/>
          </a:p>
        </p:txBody>
      </p:sp>
      <p:sp>
        <p:nvSpPr>
          <p:cNvPr id="22" name="Text 19"/>
          <p:cNvSpPr/>
          <p:nvPr/>
        </p:nvSpPr>
        <p:spPr>
          <a:xfrm>
            <a:off x="1005840" y="3474720"/>
            <a:ext cx="779068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Manquements notables nécessitant action corrective rapide. Le critère est partiellement respecté avec des risques pour le résident.</a:t>
            </a:r>
            <a:endParaRPr lang="en-US" sz="1050" dirty="0"/>
          </a:p>
        </p:txBody>
      </p:sp>
      <p:sp>
        <p:nvSpPr>
          <p:cNvPr id="23" name="Shape 20"/>
          <p:cNvSpPr/>
          <p:nvPr/>
        </p:nvSpPr>
        <p:spPr>
          <a:xfrm>
            <a:off x="256032" y="3867912"/>
            <a:ext cx="8631936" cy="704088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4" name="Shape 21"/>
          <p:cNvSpPr/>
          <p:nvPr/>
        </p:nvSpPr>
        <p:spPr>
          <a:xfrm>
            <a:off x="256032" y="3867912"/>
            <a:ext cx="640080" cy="704088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5" name="Text 22"/>
          <p:cNvSpPr/>
          <p:nvPr/>
        </p:nvSpPr>
        <p:spPr>
          <a:xfrm>
            <a:off x="256032" y="4032504"/>
            <a:ext cx="6400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400" dirty="0"/>
          </a:p>
        </p:txBody>
      </p:sp>
      <p:sp>
        <p:nvSpPr>
          <p:cNvPr id="26" name="Text 23"/>
          <p:cNvSpPr/>
          <p:nvPr/>
        </p:nvSpPr>
        <p:spPr>
          <a:xfrm>
            <a:off x="1005840" y="3941064"/>
            <a:ext cx="2926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Pas du tout satisfaisant</a:t>
            </a:r>
            <a:endParaRPr lang="en-US" sz="1300" dirty="0"/>
          </a:p>
        </p:txBody>
      </p:sp>
      <p:sp>
        <p:nvSpPr>
          <p:cNvPr id="27" name="Text 24"/>
          <p:cNvSpPr/>
          <p:nvPr/>
        </p:nvSpPr>
        <p:spPr>
          <a:xfrm>
            <a:off x="1005840" y="4251960"/>
            <a:ext cx="779068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Risque immédiat pour le résident. Déclenchement d'une alerte aux autorités de contrôle (ARS, Conseil Départemental). Plan d'action immédiat exigé.</a:t>
            </a:r>
            <a:endParaRPr lang="en-US" sz="1050" dirty="0"/>
          </a:p>
        </p:txBody>
      </p:sp>
      <p:sp>
        <p:nvSpPr>
          <p:cNvPr id="28" name="Shape 25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9" name="Text 26"/>
          <p:cNvSpPr/>
          <p:nvPr/>
        </p:nvSpPr>
        <p:spPr>
          <a:xfrm>
            <a:off x="182880" y="4818888"/>
            <a:ext cx="27432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SOS EHPAD</a:t>
            </a:r>
            <a:endParaRPr lang="en-US" sz="1000" dirty="0"/>
          </a:p>
        </p:txBody>
      </p:sp>
      <p:sp>
        <p:nvSpPr>
          <p:cNvPr id="30" name="Text 27"/>
          <p:cNvSpPr/>
          <p:nvPr/>
        </p:nvSpPr>
        <p:spPr>
          <a:xfrm>
            <a:off x="8686800" y="4818888"/>
            <a:ext cx="3657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25</a:t>
            </a:r>
            <a:endParaRPr lang="en-US" sz="10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bg>
      <p:bgPr>
        <a:solidFill>
          <a:srgbClr val="F5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30768" y="73152"/>
            <a:ext cx="457200" cy="4572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182880" y="201168"/>
            <a:ext cx="2560320" cy="256032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" name="Text 1"/>
          <p:cNvSpPr/>
          <p:nvPr/>
        </p:nvSpPr>
        <p:spPr>
          <a:xfrm>
            <a:off x="182880" y="219456"/>
            <a:ext cx="25603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PARTIE 05 · Système de cotation</a:t>
            </a:r>
            <a:endParaRPr lang="en-US" sz="950" dirty="0"/>
          </a:p>
        </p:txBody>
      </p:sp>
      <p:sp>
        <p:nvSpPr>
          <p:cNvPr id="5" name="Text 2"/>
          <p:cNvSpPr/>
          <p:nvPr/>
        </p:nvSpPr>
        <p:spPr>
          <a:xfrm>
            <a:off x="320040" y="502920"/>
            <a:ext cx="8503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 fin des arrondis complaisants</a:t>
            </a:r>
            <a:endParaRPr lang="en-US" sz="2800" dirty="0"/>
          </a:p>
        </p:txBody>
      </p:sp>
      <p:sp>
        <p:nvSpPr>
          <p:cNvPr id="6" name="Shape 3"/>
          <p:cNvSpPr/>
          <p:nvPr/>
        </p:nvSpPr>
        <p:spPr>
          <a:xfrm>
            <a:off x="320040" y="1188720"/>
            <a:ext cx="54864" cy="237744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" name="Text 4"/>
          <p:cNvSpPr/>
          <p:nvPr/>
        </p:nvSpPr>
        <p:spPr>
          <a:xfrm>
            <a:off x="457200" y="1188720"/>
            <a:ext cx="8321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B6C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Évolution majeure de fin 2024 : calcul avec 2 décimales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228600" y="1572768"/>
            <a:ext cx="420624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9" name="Shape 6"/>
          <p:cNvSpPr/>
          <p:nvPr/>
        </p:nvSpPr>
        <p:spPr>
          <a:xfrm>
            <a:off x="228600" y="1572768"/>
            <a:ext cx="4206240" cy="64008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0" name="Text 7"/>
          <p:cNvSpPr/>
          <p:nvPr/>
        </p:nvSpPr>
        <p:spPr>
          <a:xfrm>
            <a:off x="356616" y="1682496"/>
            <a:ext cx="395020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Ancien système (avant 2024)</a:t>
            </a:r>
            <a:endParaRPr lang="en-US" sz="1250" dirty="0"/>
          </a:p>
        </p:txBody>
      </p:sp>
      <p:sp>
        <p:nvSpPr>
          <p:cNvPr id="11" name="Text 8"/>
          <p:cNvSpPr/>
          <p:nvPr/>
        </p:nvSpPr>
        <p:spPr>
          <a:xfrm>
            <a:off x="356616" y="2011680"/>
            <a:ext cx="3950208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cotation d'un critère était arrondie à l'entier le plus proche. Exemple : une moyenne de 3,5 sur les éléments d'évaluation devenait automatiquement 4/4.</a:t>
            </a:r>
            <a:endParaRPr lang="en-US" sz="1050" dirty="0"/>
          </a:p>
        </p:txBody>
      </p:sp>
      <p:sp>
        <p:nvSpPr>
          <p:cNvPr id="12" name="Shape 9"/>
          <p:cNvSpPr/>
          <p:nvPr/>
        </p:nvSpPr>
        <p:spPr>
          <a:xfrm>
            <a:off x="4581144" y="1572768"/>
            <a:ext cx="420624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3" name="Shape 10"/>
          <p:cNvSpPr/>
          <p:nvPr/>
        </p:nvSpPr>
        <p:spPr>
          <a:xfrm>
            <a:off x="4581144" y="1572768"/>
            <a:ext cx="4206240" cy="64008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4" name="Text 11"/>
          <p:cNvSpPr/>
          <p:nvPr/>
        </p:nvSpPr>
        <p:spPr>
          <a:xfrm>
            <a:off x="4709160" y="1682496"/>
            <a:ext cx="395020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Nouveau système (depuis fin 2024)</a:t>
            </a:r>
            <a:endParaRPr lang="en-US" sz="1250" dirty="0"/>
          </a:p>
        </p:txBody>
      </p:sp>
      <p:sp>
        <p:nvSpPr>
          <p:cNvPr id="15" name="Text 12"/>
          <p:cNvSpPr/>
          <p:nvPr/>
        </p:nvSpPr>
        <p:spPr>
          <a:xfrm>
            <a:off x="4709160" y="2011680"/>
            <a:ext cx="3950208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 critères sont calculés avec deux décimales. Pour qu'un critère impératif soit « atteint », il doit obtenir exactement 4/4 sur chacun de ses éléments d'évaluation.</a:t>
            </a:r>
            <a:endParaRPr lang="en-US" sz="1050" dirty="0"/>
          </a:p>
        </p:txBody>
      </p:sp>
      <p:sp>
        <p:nvSpPr>
          <p:cNvPr id="16" name="Shape 13"/>
          <p:cNvSpPr/>
          <p:nvPr/>
        </p:nvSpPr>
        <p:spPr>
          <a:xfrm>
            <a:off x="228600" y="3191256"/>
            <a:ext cx="420624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7" name="Shape 14"/>
          <p:cNvSpPr/>
          <p:nvPr/>
        </p:nvSpPr>
        <p:spPr>
          <a:xfrm>
            <a:off x="228600" y="3191256"/>
            <a:ext cx="4206240" cy="64008"/>
          </a:xfrm>
          <a:prstGeom prst="rect">
            <a:avLst/>
          </a:prstGeom>
          <a:solidFill>
            <a:srgbClr val="DD6B20"/>
          </a:solidFill>
          <a:ln w="12700">
            <a:solidFill>
              <a:srgbClr val="DD6B2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8" name="Text 15"/>
          <p:cNvSpPr/>
          <p:nvPr/>
        </p:nvSpPr>
        <p:spPr>
          <a:xfrm>
            <a:off x="356616" y="3300984"/>
            <a:ext cx="395020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Impact concret sur les EHPAD</a:t>
            </a:r>
            <a:endParaRPr lang="en-US" sz="1250" dirty="0"/>
          </a:p>
        </p:txBody>
      </p:sp>
      <p:sp>
        <p:nvSpPr>
          <p:cNvPr id="19" name="Text 16"/>
          <p:cNvSpPr/>
          <p:nvPr/>
        </p:nvSpPr>
        <p:spPr>
          <a:xfrm>
            <a:off x="356616" y="3630168"/>
            <a:ext cx="3950208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seul élément d'évaluation coté 3 sur 4 fait descendre la moyenne en dessous de 4 → le critère impératif est considéré comme « non atteint » et déclenche une procédure de suivi.</a:t>
            </a:r>
            <a:endParaRPr lang="en-US" sz="1050" dirty="0"/>
          </a:p>
        </p:txBody>
      </p:sp>
      <p:sp>
        <p:nvSpPr>
          <p:cNvPr id="20" name="Shape 17"/>
          <p:cNvSpPr/>
          <p:nvPr/>
        </p:nvSpPr>
        <p:spPr>
          <a:xfrm>
            <a:off x="4581144" y="3191256"/>
            <a:ext cx="420624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1" name="Shape 18"/>
          <p:cNvSpPr/>
          <p:nvPr/>
        </p:nvSpPr>
        <p:spPr>
          <a:xfrm>
            <a:off x="4581144" y="3191256"/>
            <a:ext cx="4206240" cy="64008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2" name="Text 19"/>
          <p:cNvSpPr/>
          <p:nvPr/>
        </p:nvSpPr>
        <p:spPr>
          <a:xfrm>
            <a:off x="4709160" y="3300984"/>
            <a:ext cx="395020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Vigilance totale requise</a:t>
            </a:r>
            <a:endParaRPr lang="en-US" sz="1250" dirty="0"/>
          </a:p>
        </p:txBody>
      </p:sp>
      <p:sp>
        <p:nvSpPr>
          <p:cNvPr id="23" name="Text 20"/>
          <p:cNvSpPr/>
          <p:nvPr/>
        </p:nvSpPr>
        <p:spPr>
          <a:xfrm>
            <a:off x="4709160" y="3630168"/>
            <a:ext cx="3950208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Cette précision accrue oblige les établissements à une maîtrise absolue de chaque détail de l'exigence, sans compter sur la compensation par d'autres éléments.</a:t>
            </a:r>
            <a:endParaRPr lang="en-US" sz="1050" dirty="0"/>
          </a:p>
        </p:txBody>
      </p:sp>
      <p:sp>
        <p:nvSpPr>
          <p:cNvPr id="24" name="Shape 21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5" name="Text 22"/>
          <p:cNvSpPr/>
          <p:nvPr/>
        </p:nvSpPr>
        <p:spPr>
          <a:xfrm>
            <a:off x="182880" y="4818888"/>
            <a:ext cx="27432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SOS EHPAD</a:t>
            </a:r>
            <a:endParaRPr lang="en-US" sz="1000" dirty="0"/>
          </a:p>
        </p:txBody>
      </p:sp>
      <p:sp>
        <p:nvSpPr>
          <p:cNvPr id="26" name="Text 23"/>
          <p:cNvSpPr/>
          <p:nvPr/>
        </p:nvSpPr>
        <p:spPr>
          <a:xfrm>
            <a:off x="8686800" y="4818888"/>
            <a:ext cx="3657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26</a:t>
            </a:r>
            <a:endParaRPr lang="en-US" sz="10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bg>
      <p:bgPr>
        <a:solidFill>
          <a:srgbClr val="F5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30768" y="73152"/>
            <a:ext cx="457200" cy="4572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182880" y="201168"/>
            <a:ext cx="2560320" cy="256032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" name="Text 1"/>
          <p:cNvSpPr/>
          <p:nvPr/>
        </p:nvSpPr>
        <p:spPr>
          <a:xfrm>
            <a:off x="182880" y="219456"/>
            <a:ext cx="25603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PARTIE 05 · Système de cotation</a:t>
            </a:r>
            <a:endParaRPr lang="en-US" sz="950" dirty="0"/>
          </a:p>
        </p:txBody>
      </p:sp>
      <p:sp>
        <p:nvSpPr>
          <p:cNvPr id="5" name="Text 2"/>
          <p:cNvSpPr/>
          <p:nvPr/>
        </p:nvSpPr>
        <p:spPr>
          <a:xfrm>
            <a:off x="320040" y="502920"/>
            <a:ext cx="8503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 cotation « Non Concerné » (NC)</a:t>
            </a:r>
            <a:endParaRPr lang="en-US" sz="2800" dirty="0"/>
          </a:p>
        </p:txBody>
      </p:sp>
      <p:sp>
        <p:nvSpPr>
          <p:cNvPr id="6" name="Shape 3"/>
          <p:cNvSpPr/>
          <p:nvPr/>
        </p:nvSpPr>
        <p:spPr>
          <a:xfrm>
            <a:off x="320040" y="1188720"/>
            <a:ext cx="54864" cy="237744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" name="Text 4"/>
          <p:cNvSpPr/>
          <p:nvPr/>
        </p:nvSpPr>
        <p:spPr>
          <a:xfrm>
            <a:off x="457200" y="1188720"/>
            <a:ext cx="8321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B6C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Encadrée strictement par la fiche pratique HAS de décembre 2025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256032" y="1508760"/>
            <a:ext cx="4160520" cy="301752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9" name="Shape 6"/>
          <p:cNvSpPr/>
          <p:nvPr/>
        </p:nvSpPr>
        <p:spPr>
          <a:xfrm>
            <a:off x="256032" y="1508760"/>
            <a:ext cx="4160520" cy="347472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0" name="Text 7"/>
          <p:cNvSpPr/>
          <p:nvPr/>
        </p:nvSpPr>
        <p:spPr>
          <a:xfrm>
            <a:off x="347472" y="1536192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✅  Usages autorisés du NC</a:t>
            </a:r>
            <a:endParaRPr lang="en-US" sz="1300" dirty="0"/>
          </a:p>
        </p:txBody>
      </p:sp>
      <p:sp>
        <p:nvSpPr>
          <p:cNvPr id="11" name="Text 8"/>
          <p:cNvSpPr/>
          <p:nvPr/>
        </p:nvSpPr>
        <p:spPr>
          <a:xfrm>
            <a:off x="365760" y="1920240"/>
            <a:ext cx="3840480" cy="2468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Critère 3.6.2 uniquement pour les structures sans aucune mission de santé (cas exceptionnel en EHPAD)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Critères liés à des missions spécifiques que l'établissement n'exerce réellement pas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Éléments d'évaluation inapplicables au public réellement accueilli (ex : mineur dans un EHPAD)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727448" y="1508760"/>
            <a:ext cx="4160520" cy="301752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3" name="Shape 10"/>
          <p:cNvSpPr/>
          <p:nvPr/>
        </p:nvSpPr>
        <p:spPr>
          <a:xfrm>
            <a:off x="4727448" y="1508760"/>
            <a:ext cx="4160520" cy="347472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4" name="Text 11"/>
          <p:cNvSpPr/>
          <p:nvPr/>
        </p:nvSpPr>
        <p:spPr>
          <a:xfrm>
            <a:off x="4818888" y="1536192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❌  Usages interdits du NC</a:t>
            </a:r>
            <a:endParaRPr lang="en-US" sz="1300" dirty="0"/>
          </a:p>
        </p:txBody>
      </p:sp>
      <p:sp>
        <p:nvSpPr>
          <p:cNvPr id="15" name="Text 12"/>
          <p:cNvSpPr/>
          <p:nvPr/>
        </p:nvSpPr>
        <p:spPr>
          <a:xfrm>
            <a:off x="4818888" y="1920240"/>
            <a:ext cx="3931920" cy="2468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Tous les critères impératifs (sauf 3.6.2 dans cas exceptionnel)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Minorer une note en la remplaçant par NC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Prétexte qu'un risque ne s'est pas encore réalisé (fugue, incendie…)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Critères sur lesquels l'établissement a des faiblesses à masquer</a:t>
            </a:r>
            <a:endParaRPr lang="en-US" sz="1100" dirty="0"/>
          </a:p>
        </p:txBody>
      </p:sp>
      <p:sp>
        <p:nvSpPr>
          <p:cNvPr id="16" name="Shape 13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7" name="Text 14"/>
          <p:cNvSpPr/>
          <p:nvPr/>
        </p:nvSpPr>
        <p:spPr>
          <a:xfrm>
            <a:off x="182880" y="4818888"/>
            <a:ext cx="27432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SOS EHPAD</a:t>
            </a:r>
            <a:endParaRPr lang="en-US" sz="1000" dirty="0"/>
          </a:p>
        </p:txBody>
      </p:sp>
      <p:sp>
        <p:nvSpPr>
          <p:cNvPr id="18" name="Text 15"/>
          <p:cNvSpPr/>
          <p:nvPr/>
        </p:nvSpPr>
        <p:spPr>
          <a:xfrm>
            <a:off x="8686800" y="4818888"/>
            <a:ext cx="3657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27</a:t>
            </a:r>
            <a:endParaRPr lang="en-US" sz="10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8">
    <p:bg>
      <p:bgPr>
        <a:solidFill>
          <a:srgbClr val="F5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30768" y="73152"/>
            <a:ext cx="457200" cy="4572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182880" y="201168"/>
            <a:ext cx="2560320" cy="256032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" name="Text 1"/>
          <p:cNvSpPr/>
          <p:nvPr/>
        </p:nvSpPr>
        <p:spPr>
          <a:xfrm>
            <a:off x="182880" y="219456"/>
            <a:ext cx="25603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PARTIE 05 · Système de cotation</a:t>
            </a:r>
            <a:endParaRPr lang="en-US" sz="950" dirty="0"/>
          </a:p>
        </p:txBody>
      </p:sp>
      <p:sp>
        <p:nvSpPr>
          <p:cNvPr id="5" name="Text 2"/>
          <p:cNvSpPr/>
          <p:nvPr/>
        </p:nvSpPr>
        <p:spPr>
          <a:xfrm>
            <a:off x="320040" y="502920"/>
            <a:ext cx="8503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Spécificités de cotation – Chapitre 1</a:t>
            </a:r>
            <a:endParaRPr lang="en-US" sz="2800" dirty="0"/>
          </a:p>
        </p:txBody>
      </p:sp>
      <p:sp>
        <p:nvSpPr>
          <p:cNvPr id="6" name="Shape 3"/>
          <p:cNvSpPr/>
          <p:nvPr/>
        </p:nvSpPr>
        <p:spPr>
          <a:xfrm>
            <a:off x="320040" y="1188720"/>
            <a:ext cx="54864" cy="237744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" name="Text 4"/>
          <p:cNvSpPr/>
          <p:nvPr/>
        </p:nvSpPr>
        <p:spPr>
          <a:xfrm>
            <a:off x="457200" y="1188720"/>
            <a:ext cx="8321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B6C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réponse inadaptée (RI) : cas particulier du résident accompagné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256032" y="1508760"/>
            <a:ext cx="8631936" cy="749808"/>
          </a:xfrm>
          <a:prstGeom prst="rect">
            <a:avLst/>
          </a:prstGeom>
          <a:solidFill>
            <a:srgbClr val="2B6CB0"/>
          </a:solidFill>
          <a:ln w="12700">
            <a:solidFill>
              <a:srgbClr val="2B6CB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9" name="Text 6"/>
          <p:cNvSpPr/>
          <p:nvPr/>
        </p:nvSpPr>
        <p:spPr>
          <a:xfrm>
            <a:off x="411480" y="1572768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Cas particulier : la Réponse Inadaptée (RI)</a:t>
            </a:r>
            <a:endParaRPr lang="en-US" sz="1600" dirty="0"/>
          </a:p>
        </p:txBody>
      </p:sp>
      <p:sp>
        <p:nvSpPr>
          <p:cNvPr id="10" name="Text 7"/>
          <p:cNvSpPr/>
          <p:nvPr/>
        </p:nvSpPr>
        <p:spPr>
          <a:xfrm>
            <a:off x="411480" y="1865376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 un résident donne une réponse inadaptée (RI) malgré l'usage de tous les moyens de communication adaptés, l'élément d'évaluation correspondant n'est pas coté et n'impacte pas négativement la moyenne du critère.</a:t>
            </a:r>
            <a:endParaRPr lang="en-US" sz="1100" dirty="0"/>
          </a:p>
        </p:txBody>
      </p:sp>
      <p:sp>
        <p:nvSpPr>
          <p:cNvPr id="11" name="Shape 8"/>
          <p:cNvSpPr/>
          <p:nvPr/>
        </p:nvSpPr>
        <p:spPr>
          <a:xfrm>
            <a:off x="256032" y="2395728"/>
            <a:ext cx="2724912" cy="21488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2" name="Shape 9"/>
          <p:cNvSpPr/>
          <p:nvPr/>
        </p:nvSpPr>
        <p:spPr>
          <a:xfrm>
            <a:off x="256032" y="2395728"/>
            <a:ext cx="2724912" cy="64008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3" name="Text 10"/>
          <p:cNvSpPr/>
          <p:nvPr/>
        </p:nvSpPr>
        <p:spPr>
          <a:xfrm>
            <a:off x="365760" y="2523744"/>
            <a:ext cx="250545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Quand utiliser RI ?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365760" y="2907792"/>
            <a:ext cx="2505456" cy="1527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Troubles cognitifs sévères empêchant toute communication, même adaptée. Doit être attesté dans le dossier de l'accompagné traceur sélectionné.</a:t>
            </a:r>
            <a:endParaRPr lang="en-US" sz="1050" dirty="0"/>
          </a:p>
        </p:txBody>
      </p:sp>
      <p:sp>
        <p:nvSpPr>
          <p:cNvPr id="15" name="Shape 12"/>
          <p:cNvSpPr/>
          <p:nvPr/>
        </p:nvSpPr>
        <p:spPr>
          <a:xfrm>
            <a:off x="3118104" y="2395728"/>
            <a:ext cx="2724912" cy="21488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6" name="Shape 13"/>
          <p:cNvSpPr/>
          <p:nvPr/>
        </p:nvSpPr>
        <p:spPr>
          <a:xfrm>
            <a:off x="3118104" y="2395728"/>
            <a:ext cx="2724912" cy="64008"/>
          </a:xfrm>
          <a:prstGeom prst="rect">
            <a:avLst/>
          </a:prstGeom>
          <a:solidFill>
            <a:srgbClr val="DD6B20"/>
          </a:solidFill>
          <a:ln w="12700">
            <a:solidFill>
              <a:srgbClr val="DD6B2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7" name="Text 14"/>
          <p:cNvSpPr/>
          <p:nvPr/>
        </p:nvSpPr>
        <p:spPr>
          <a:xfrm>
            <a:off x="3227832" y="2523744"/>
            <a:ext cx="250545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Ce que RI ne dispense pas</a:t>
            </a:r>
            <a:endParaRPr lang="en-US" sz="1250" dirty="0"/>
          </a:p>
        </p:txBody>
      </p:sp>
      <p:sp>
        <p:nvSpPr>
          <p:cNvPr id="18" name="Text 15"/>
          <p:cNvSpPr/>
          <p:nvPr/>
        </p:nvSpPr>
        <p:spPr>
          <a:xfrm>
            <a:off x="3227832" y="2907792"/>
            <a:ext cx="2505456" cy="1527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L'établissement reste évalué sur l'ensemble du processus. Les moyens de communication mis en place (FALC, pictogrammes, interprète) sont aussi évalués.</a:t>
            </a:r>
            <a:endParaRPr lang="en-US" sz="1050" dirty="0"/>
          </a:p>
        </p:txBody>
      </p:sp>
      <p:sp>
        <p:nvSpPr>
          <p:cNvPr id="19" name="Shape 16"/>
          <p:cNvSpPr/>
          <p:nvPr/>
        </p:nvSpPr>
        <p:spPr>
          <a:xfrm>
            <a:off x="5980176" y="2395728"/>
            <a:ext cx="2724912" cy="21488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0" name="Shape 17"/>
          <p:cNvSpPr/>
          <p:nvPr/>
        </p:nvSpPr>
        <p:spPr>
          <a:xfrm>
            <a:off x="5980176" y="2395728"/>
            <a:ext cx="2724912" cy="64008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1" name="Text 18"/>
          <p:cNvSpPr/>
          <p:nvPr/>
        </p:nvSpPr>
        <p:spPr>
          <a:xfrm>
            <a:off x="6089904" y="2523744"/>
            <a:ext cx="250545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Traçabilité obligatoire</a:t>
            </a:r>
            <a:endParaRPr lang="en-US" sz="1250" dirty="0"/>
          </a:p>
        </p:txBody>
      </p:sp>
      <p:sp>
        <p:nvSpPr>
          <p:cNvPr id="22" name="Text 19"/>
          <p:cNvSpPr/>
          <p:nvPr/>
        </p:nvSpPr>
        <p:spPr>
          <a:xfrm>
            <a:off x="6089904" y="2907792"/>
            <a:ext cx="2505456" cy="1527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recours à RI doit être mentionné explicitement par l'évaluateur dans le rapport, avec justification. Il ne peut être décidé unilatéralement.</a:t>
            </a:r>
            <a:endParaRPr lang="en-US" sz="1050" dirty="0"/>
          </a:p>
        </p:txBody>
      </p:sp>
      <p:sp>
        <p:nvSpPr>
          <p:cNvPr id="23" name="Shape 20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4" name="Text 21"/>
          <p:cNvSpPr/>
          <p:nvPr/>
        </p:nvSpPr>
        <p:spPr>
          <a:xfrm>
            <a:off x="182880" y="4818888"/>
            <a:ext cx="27432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SOS EHPAD</a:t>
            </a:r>
            <a:endParaRPr lang="en-US" sz="1000" dirty="0"/>
          </a:p>
        </p:txBody>
      </p:sp>
      <p:sp>
        <p:nvSpPr>
          <p:cNvPr id="25" name="Text 22"/>
          <p:cNvSpPr/>
          <p:nvPr/>
        </p:nvSpPr>
        <p:spPr>
          <a:xfrm>
            <a:off x="8686800" y="4818888"/>
            <a:ext cx="3657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28</a:t>
            </a:r>
            <a:endParaRPr lang="en-US" sz="10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9">
    <p:bg>
      <p:bgPr>
        <a:solidFill>
          <a:srgbClr val="1A3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" cy="5143500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1168" y="164592"/>
            <a:ext cx="640080" cy="64008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005840" y="201168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6EC82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PARTIE 06</a:t>
            </a:r>
            <a:endParaRPr lang="en-US" sz="1000" dirty="0"/>
          </a:p>
        </p:txBody>
      </p:sp>
      <p:sp>
        <p:nvSpPr>
          <p:cNvPr id="5" name="Text 2"/>
          <p:cNvSpPr/>
          <p:nvPr/>
        </p:nvSpPr>
        <p:spPr>
          <a:xfrm>
            <a:off x="320040" y="1463040"/>
            <a:ext cx="85039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L'échelle qualité &amp; Qualiscope</a:t>
            </a:r>
            <a:endParaRPr lang="en-US" sz="3800" dirty="0"/>
          </a:p>
        </p:txBody>
      </p:sp>
      <p:sp>
        <p:nvSpPr>
          <p:cNvPr id="6" name="Text 3"/>
          <p:cNvSpPr/>
          <p:nvPr/>
        </p:nvSpPr>
        <p:spPr>
          <a:xfrm>
            <a:off x="320040" y="292608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l'évaluation à la transparence publique – Classes A à D</a:t>
            </a:r>
            <a:endParaRPr lang="en-US" sz="1500" dirty="0"/>
          </a:p>
        </p:txBody>
      </p:sp>
      <p:sp>
        <p:nvSpPr>
          <p:cNvPr id="7" name="Shape 4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" name="Text 5"/>
          <p:cNvSpPr/>
          <p:nvPr/>
        </p:nvSpPr>
        <p:spPr>
          <a:xfrm>
            <a:off x="228600" y="4818888"/>
            <a:ext cx="27432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SOS EHPAD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A3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" cy="5143500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1168" y="164592"/>
            <a:ext cx="640080" cy="64008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005840" y="201168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6EC82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PARTIE 01</a:t>
            </a:r>
            <a:endParaRPr lang="en-US" sz="1000" dirty="0"/>
          </a:p>
        </p:txBody>
      </p:sp>
      <p:sp>
        <p:nvSpPr>
          <p:cNvPr id="5" name="Text 2"/>
          <p:cNvSpPr/>
          <p:nvPr/>
        </p:nvSpPr>
        <p:spPr>
          <a:xfrm>
            <a:off x="320040" y="1463040"/>
            <a:ext cx="85039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 contexte réglementaire</a:t>
            </a:r>
            <a:endParaRPr lang="en-US" sz="3800" dirty="0"/>
          </a:p>
        </p:txBody>
      </p:sp>
      <p:sp>
        <p:nvSpPr>
          <p:cNvPr id="6" name="Text 3"/>
          <p:cNvSpPr/>
          <p:nvPr/>
        </p:nvSpPr>
        <p:spPr>
          <a:xfrm>
            <a:off x="320040" y="292608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mutation paradigmatique du dispositif d'évaluation</a:t>
            </a:r>
            <a:endParaRPr lang="en-US" sz="1500" dirty="0"/>
          </a:p>
        </p:txBody>
      </p:sp>
      <p:sp>
        <p:nvSpPr>
          <p:cNvPr id="7" name="Shape 4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" name="Text 5"/>
          <p:cNvSpPr/>
          <p:nvPr/>
        </p:nvSpPr>
        <p:spPr>
          <a:xfrm>
            <a:off x="228600" y="4818888"/>
            <a:ext cx="27432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SOS EHPAD</a:t>
            </a:r>
            <a:endParaRPr lang="en-US" sz="10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0">
    <p:bg>
      <p:bgPr>
        <a:solidFill>
          <a:srgbClr val="F5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30768" y="73152"/>
            <a:ext cx="457200" cy="4572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182880" y="201168"/>
            <a:ext cx="2560320" cy="256032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" name="Text 1"/>
          <p:cNvSpPr/>
          <p:nvPr/>
        </p:nvSpPr>
        <p:spPr>
          <a:xfrm>
            <a:off x="182880" y="219456"/>
            <a:ext cx="25603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PARTIE 06 · Échelle qualité</a:t>
            </a:r>
            <a:endParaRPr lang="en-US" sz="950" dirty="0"/>
          </a:p>
        </p:txBody>
      </p:sp>
      <p:sp>
        <p:nvSpPr>
          <p:cNvPr id="5" name="Text 2"/>
          <p:cNvSpPr/>
          <p:nvPr/>
        </p:nvSpPr>
        <p:spPr>
          <a:xfrm>
            <a:off x="320040" y="502920"/>
            <a:ext cx="8503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L'échelle qualité : classes A à D</a:t>
            </a:r>
            <a:endParaRPr lang="en-US" sz="2800" dirty="0"/>
          </a:p>
        </p:txBody>
      </p:sp>
      <p:sp>
        <p:nvSpPr>
          <p:cNvPr id="6" name="Shape 3"/>
          <p:cNvSpPr/>
          <p:nvPr/>
        </p:nvSpPr>
        <p:spPr>
          <a:xfrm>
            <a:off x="320040" y="1188720"/>
            <a:ext cx="54864" cy="237744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" name="Text 4"/>
          <p:cNvSpPr/>
          <p:nvPr/>
        </p:nvSpPr>
        <p:spPr>
          <a:xfrm>
            <a:off x="457200" y="1188720"/>
            <a:ext cx="8321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B6C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Publiée sur Qualiscope dès 2026 – Visible par tous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256032" y="1536192"/>
            <a:ext cx="8631936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9" name="Shape 6"/>
          <p:cNvSpPr/>
          <p:nvPr/>
        </p:nvSpPr>
        <p:spPr>
          <a:xfrm>
            <a:off x="256032" y="1536192"/>
            <a:ext cx="713232" cy="713232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0" name="Text 7"/>
          <p:cNvSpPr/>
          <p:nvPr/>
        </p:nvSpPr>
        <p:spPr>
          <a:xfrm>
            <a:off x="256032" y="1700784"/>
            <a:ext cx="71323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</a:t>
            </a:r>
            <a:endParaRPr lang="en-US" sz="2600" dirty="0"/>
          </a:p>
        </p:txBody>
      </p:sp>
      <p:sp>
        <p:nvSpPr>
          <p:cNvPr id="11" name="Text 8"/>
          <p:cNvSpPr/>
          <p:nvPr/>
        </p:nvSpPr>
        <p:spPr>
          <a:xfrm>
            <a:off x="1078992" y="1609344"/>
            <a:ext cx="2743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Démarche avancée</a:t>
            </a:r>
            <a:endParaRPr lang="en-US" sz="1350" dirty="0"/>
          </a:p>
        </p:txBody>
      </p:sp>
      <p:sp>
        <p:nvSpPr>
          <p:cNvPr id="12" name="Text 9"/>
          <p:cNvSpPr/>
          <p:nvPr/>
        </p:nvSpPr>
        <p:spPr>
          <a:xfrm>
            <a:off x="1078992" y="1920240"/>
            <a:ext cx="771753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Engagement volontariste, amélioration continue en action, collaboration institutionnelle pérenne. Tous les critères impératifs à 4/4.</a:t>
            </a:r>
            <a:endParaRPr lang="en-US" sz="1050" dirty="0"/>
          </a:p>
        </p:txBody>
      </p:sp>
      <p:sp>
        <p:nvSpPr>
          <p:cNvPr id="13" name="Shape 10"/>
          <p:cNvSpPr/>
          <p:nvPr/>
        </p:nvSpPr>
        <p:spPr>
          <a:xfrm>
            <a:off x="256032" y="2331720"/>
            <a:ext cx="8631936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4" name="Shape 11"/>
          <p:cNvSpPr/>
          <p:nvPr/>
        </p:nvSpPr>
        <p:spPr>
          <a:xfrm>
            <a:off x="256032" y="2331720"/>
            <a:ext cx="713232" cy="713232"/>
          </a:xfrm>
          <a:prstGeom prst="rect">
            <a:avLst/>
          </a:prstGeom>
          <a:solidFill>
            <a:srgbClr val="27AE60"/>
          </a:solidFill>
          <a:ln w="12700">
            <a:solidFill>
              <a:srgbClr val="27AE6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5" name="Text 12"/>
          <p:cNvSpPr/>
          <p:nvPr/>
        </p:nvSpPr>
        <p:spPr>
          <a:xfrm>
            <a:off x="256032" y="2496312"/>
            <a:ext cx="71323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</a:t>
            </a:r>
            <a:endParaRPr lang="en-US" sz="2600" dirty="0"/>
          </a:p>
        </p:txBody>
      </p:sp>
      <p:sp>
        <p:nvSpPr>
          <p:cNvPr id="16" name="Text 13"/>
          <p:cNvSpPr/>
          <p:nvPr/>
        </p:nvSpPr>
        <p:spPr>
          <a:xfrm>
            <a:off x="1078992" y="2404872"/>
            <a:ext cx="2743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Démarche structurée</a:t>
            </a:r>
            <a:endParaRPr lang="en-US" sz="1350" dirty="0"/>
          </a:p>
        </p:txBody>
      </p:sp>
      <p:sp>
        <p:nvSpPr>
          <p:cNvPr id="17" name="Text 14"/>
          <p:cNvSpPr/>
          <p:nvPr/>
        </p:nvSpPr>
        <p:spPr>
          <a:xfrm>
            <a:off x="1078992" y="2715768"/>
            <a:ext cx="771753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Modalités d'accompagnement adaptées mais non systématiquement réajustées. Critères impératifs majoritairement atteints.</a:t>
            </a:r>
            <a:endParaRPr lang="en-US" sz="1050" dirty="0"/>
          </a:p>
        </p:txBody>
      </p:sp>
      <p:sp>
        <p:nvSpPr>
          <p:cNvPr id="18" name="Shape 15"/>
          <p:cNvSpPr/>
          <p:nvPr/>
        </p:nvSpPr>
        <p:spPr>
          <a:xfrm>
            <a:off x="256032" y="3127248"/>
            <a:ext cx="8631936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9" name="Shape 16"/>
          <p:cNvSpPr/>
          <p:nvPr/>
        </p:nvSpPr>
        <p:spPr>
          <a:xfrm>
            <a:off x="256032" y="3127248"/>
            <a:ext cx="713232" cy="713232"/>
          </a:xfrm>
          <a:prstGeom prst="rect">
            <a:avLst/>
          </a:prstGeom>
          <a:solidFill>
            <a:srgbClr val="DD6B20"/>
          </a:solidFill>
          <a:ln w="12700">
            <a:solidFill>
              <a:srgbClr val="DD6B2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0" name="Text 17"/>
          <p:cNvSpPr/>
          <p:nvPr/>
        </p:nvSpPr>
        <p:spPr>
          <a:xfrm>
            <a:off x="256032" y="3291840"/>
            <a:ext cx="71323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</a:t>
            </a:r>
            <a:endParaRPr lang="en-US" sz="2600" dirty="0"/>
          </a:p>
        </p:txBody>
      </p:sp>
      <p:sp>
        <p:nvSpPr>
          <p:cNvPr id="21" name="Text 18"/>
          <p:cNvSpPr/>
          <p:nvPr/>
        </p:nvSpPr>
        <p:spPr>
          <a:xfrm>
            <a:off x="1078992" y="3200400"/>
            <a:ext cx="2743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Démarche partielle</a:t>
            </a:r>
            <a:endParaRPr lang="en-US" sz="1350" dirty="0"/>
          </a:p>
        </p:txBody>
      </p:sp>
      <p:sp>
        <p:nvSpPr>
          <p:cNvPr id="22" name="Text 19"/>
          <p:cNvSpPr/>
          <p:nvPr/>
        </p:nvSpPr>
        <p:spPr>
          <a:xfrm>
            <a:off x="1078992" y="3511296"/>
            <a:ext cx="771753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Impact inégal sur la qualité de l'accompagnement. Des critères impératifs insuffisamment maîtrisés. Plan d'amélioration requis.</a:t>
            </a:r>
            <a:endParaRPr lang="en-US" sz="1050" dirty="0"/>
          </a:p>
        </p:txBody>
      </p:sp>
      <p:sp>
        <p:nvSpPr>
          <p:cNvPr id="23" name="Shape 20"/>
          <p:cNvSpPr/>
          <p:nvPr/>
        </p:nvSpPr>
        <p:spPr>
          <a:xfrm>
            <a:off x="256032" y="3922776"/>
            <a:ext cx="8631936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4" name="Shape 21"/>
          <p:cNvSpPr/>
          <p:nvPr/>
        </p:nvSpPr>
        <p:spPr>
          <a:xfrm>
            <a:off x="256032" y="3922776"/>
            <a:ext cx="713232" cy="713232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5" name="Text 22"/>
          <p:cNvSpPr/>
          <p:nvPr/>
        </p:nvSpPr>
        <p:spPr>
          <a:xfrm>
            <a:off x="256032" y="4087368"/>
            <a:ext cx="71323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</a:t>
            </a:r>
            <a:endParaRPr lang="en-US" sz="2600" dirty="0"/>
          </a:p>
        </p:txBody>
      </p:sp>
      <p:sp>
        <p:nvSpPr>
          <p:cNvPr id="26" name="Text 23"/>
          <p:cNvSpPr/>
          <p:nvPr/>
        </p:nvSpPr>
        <p:spPr>
          <a:xfrm>
            <a:off x="1078992" y="3995928"/>
            <a:ext cx="2743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Démarche insuffisante</a:t>
            </a:r>
            <a:endParaRPr lang="en-US" sz="1350" dirty="0"/>
          </a:p>
        </p:txBody>
      </p:sp>
      <p:sp>
        <p:nvSpPr>
          <p:cNvPr id="27" name="Text 24"/>
          <p:cNvSpPr/>
          <p:nvPr/>
        </p:nvSpPr>
        <p:spPr>
          <a:xfrm>
            <a:off x="1078992" y="4306824"/>
            <a:ext cx="771753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Modalités peu suivies, impact faible sur les résidents. Plusieurs critères impératifs non atteints. Suivi renforcé des ATC.</a:t>
            </a:r>
            <a:endParaRPr lang="en-US" sz="1050" dirty="0"/>
          </a:p>
        </p:txBody>
      </p:sp>
      <p:sp>
        <p:nvSpPr>
          <p:cNvPr id="28" name="Shape 25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9" name="Text 26"/>
          <p:cNvSpPr/>
          <p:nvPr/>
        </p:nvSpPr>
        <p:spPr>
          <a:xfrm>
            <a:off x="182880" y="4818888"/>
            <a:ext cx="27432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SOS EHPAD</a:t>
            </a:r>
            <a:endParaRPr lang="en-US" sz="1000" dirty="0"/>
          </a:p>
        </p:txBody>
      </p:sp>
      <p:sp>
        <p:nvSpPr>
          <p:cNvPr id="30" name="Text 27"/>
          <p:cNvSpPr/>
          <p:nvPr/>
        </p:nvSpPr>
        <p:spPr>
          <a:xfrm>
            <a:off x="8686800" y="4818888"/>
            <a:ext cx="3657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</a:t>
            </a:r>
            <a:endParaRPr lang="en-US" sz="10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1">
    <p:bg>
      <p:bgPr>
        <a:solidFill>
          <a:srgbClr val="F5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30768" y="73152"/>
            <a:ext cx="457200" cy="4572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182880" y="201168"/>
            <a:ext cx="2560320" cy="256032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" name="Text 1"/>
          <p:cNvSpPr/>
          <p:nvPr/>
        </p:nvSpPr>
        <p:spPr>
          <a:xfrm>
            <a:off x="182880" y="219456"/>
            <a:ext cx="25603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PARTIE 06 · Échelle qualité</a:t>
            </a:r>
            <a:endParaRPr lang="en-US" sz="950" dirty="0"/>
          </a:p>
        </p:txBody>
      </p:sp>
      <p:sp>
        <p:nvSpPr>
          <p:cNvPr id="5" name="Text 2"/>
          <p:cNvSpPr/>
          <p:nvPr/>
        </p:nvSpPr>
        <p:spPr>
          <a:xfrm>
            <a:off x="320040" y="502920"/>
            <a:ext cx="8503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L'algorithme de calcul de l'échelle qualité</a:t>
            </a:r>
            <a:endParaRPr lang="en-US" sz="2800" dirty="0"/>
          </a:p>
        </p:txBody>
      </p:sp>
      <p:sp>
        <p:nvSpPr>
          <p:cNvPr id="6" name="Shape 3"/>
          <p:cNvSpPr/>
          <p:nvPr/>
        </p:nvSpPr>
        <p:spPr>
          <a:xfrm>
            <a:off x="228600" y="1572768"/>
            <a:ext cx="420624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7" name="Shape 4"/>
          <p:cNvSpPr/>
          <p:nvPr/>
        </p:nvSpPr>
        <p:spPr>
          <a:xfrm>
            <a:off x="228600" y="1572768"/>
            <a:ext cx="4206240" cy="64008"/>
          </a:xfrm>
          <a:prstGeom prst="rect">
            <a:avLst/>
          </a:prstGeom>
          <a:solidFill>
            <a:srgbClr val="2B6CB0"/>
          </a:solidFill>
          <a:ln w="12700">
            <a:solidFill>
              <a:srgbClr val="2B6CB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" name="Text 5"/>
          <p:cNvSpPr/>
          <p:nvPr/>
        </p:nvSpPr>
        <p:spPr>
          <a:xfrm>
            <a:off x="356616" y="1682496"/>
            <a:ext cx="395020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Dimension quantitative</a:t>
            </a:r>
            <a:endParaRPr lang="en-US" sz="1250" dirty="0"/>
          </a:p>
        </p:txBody>
      </p:sp>
      <p:sp>
        <p:nvSpPr>
          <p:cNvPr id="9" name="Text 6"/>
          <p:cNvSpPr/>
          <p:nvPr/>
        </p:nvSpPr>
        <p:spPr>
          <a:xfrm>
            <a:off x="356616" y="2011680"/>
            <a:ext cx="3950208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Pourcentage de critères impératifs ayant obtenu une cotation ≥ 3,5. C'est le premier facteur discriminant entre les classes. Un EHPAD A doit tous les atteindre.</a:t>
            </a:r>
            <a:endParaRPr lang="en-US" sz="1050" dirty="0"/>
          </a:p>
        </p:txBody>
      </p:sp>
      <p:sp>
        <p:nvSpPr>
          <p:cNvPr id="10" name="Shape 7"/>
          <p:cNvSpPr/>
          <p:nvPr/>
        </p:nvSpPr>
        <p:spPr>
          <a:xfrm>
            <a:off x="4581144" y="1572768"/>
            <a:ext cx="420624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1" name="Shape 8"/>
          <p:cNvSpPr/>
          <p:nvPr/>
        </p:nvSpPr>
        <p:spPr>
          <a:xfrm>
            <a:off x="4581144" y="1572768"/>
            <a:ext cx="4206240" cy="64008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2" name="Text 9"/>
          <p:cNvSpPr/>
          <p:nvPr/>
        </p:nvSpPr>
        <p:spPr>
          <a:xfrm>
            <a:off x="4709160" y="1682496"/>
            <a:ext cx="395020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Critères impératifs – seuil clé</a:t>
            </a:r>
            <a:endParaRPr lang="en-US" sz="1250" dirty="0"/>
          </a:p>
        </p:txBody>
      </p:sp>
      <p:sp>
        <p:nvSpPr>
          <p:cNvPr id="13" name="Text 10"/>
          <p:cNvSpPr/>
          <p:nvPr/>
        </p:nvSpPr>
        <p:spPr>
          <a:xfrm>
            <a:off x="4709160" y="2011680"/>
            <a:ext cx="3950208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EHPAD peut avoir une excellente moyenne générale mais être déclassé en C ou D s'il échoue sur une partie de ses 18 critères impératifs. La règle est absolue.</a:t>
            </a:r>
            <a:endParaRPr lang="en-US" sz="1050" dirty="0"/>
          </a:p>
        </p:txBody>
      </p:sp>
      <p:sp>
        <p:nvSpPr>
          <p:cNvPr id="14" name="Shape 11"/>
          <p:cNvSpPr/>
          <p:nvPr/>
        </p:nvSpPr>
        <p:spPr>
          <a:xfrm>
            <a:off x="228600" y="3191256"/>
            <a:ext cx="420624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5" name="Shape 12"/>
          <p:cNvSpPr/>
          <p:nvPr/>
        </p:nvSpPr>
        <p:spPr>
          <a:xfrm>
            <a:off x="228600" y="3191256"/>
            <a:ext cx="4206240" cy="64008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6" name="Text 13"/>
          <p:cNvSpPr/>
          <p:nvPr/>
        </p:nvSpPr>
        <p:spPr>
          <a:xfrm>
            <a:off x="356616" y="3300984"/>
            <a:ext cx="395020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Surpondération – Objectif 3.10</a:t>
            </a:r>
            <a:endParaRPr lang="en-US" sz="1250" dirty="0"/>
          </a:p>
        </p:txBody>
      </p:sp>
      <p:sp>
        <p:nvSpPr>
          <p:cNvPr id="17" name="Text 14"/>
          <p:cNvSpPr/>
          <p:nvPr/>
        </p:nvSpPr>
        <p:spPr>
          <a:xfrm>
            <a:off x="356616" y="3630168"/>
            <a:ext cx="3950208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L'objectif 3.10 (amélioration continue &amp; gestion des risques) est surpondéré à hauteur de 10 % du poids total, soulignant l'importance du pilotage institutionnel.</a:t>
            </a:r>
            <a:endParaRPr lang="en-US" sz="1050" dirty="0"/>
          </a:p>
        </p:txBody>
      </p:sp>
      <p:sp>
        <p:nvSpPr>
          <p:cNvPr id="18" name="Shape 15"/>
          <p:cNvSpPr/>
          <p:nvPr/>
        </p:nvSpPr>
        <p:spPr>
          <a:xfrm>
            <a:off x="4581144" y="3191256"/>
            <a:ext cx="420624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9" name="Shape 16"/>
          <p:cNvSpPr/>
          <p:nvPr/>
        </p:nvSpPr>
        <p:spPr>
          <a:xfrm>
            <a:off x="4581144" y="3191256"/>
            <a:ext cx="4206240" cy="64008"/>
          </a:xfrm>
          <a:prstGeom prst="rect">
            <a:avLst/>
          </a:prstGeom>
          <a:solidFill>
            <a:srgbClr val="DD6B20"/>
          </a:solidFill>
          <a:ln w="12700">
            <a:solidFill>
              <a:srgbClr val="DD6B2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0" name="Text 17"/>
          <p:cNvSpPr/>
          <p:nvPr/>
        </p:nvSpPr>
        <p:spPr>
          <a:xfrm>
            <a:off x="4709160" y="3300984"/>
            <a:ext cx="395020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Impact de la transparence</a:t>
            </a:r>
            <a:endParaRPr lang="en-US" sz="1250" dirty="0"/>
          </a:p>
        </p:txBody>
      </p:sp>
      <p:sp>
        <p:nvSpPr>
          <p:cNvPr id="21" name="Text 18"/>
          <p:cNvSpPr/>
          <p:nvPr/>
        </p:nvSpPr>
        <p:spPr>
          <a:xfrm>
            <a:off x="4709160" y="3630168"/>
            <a:ext cx="3950208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publication rapproche le médico-social de la certification des établissements de santé. Elle restaure la confiance du public et valorise les EHPAD exemplaires.</a:t>
            </a:r>
            <a:endParaRPr lang="en-US" sz="1050" dirty="0"/>
          </a:p>
        </p:txBody>
      </p:sp>
      <p:sp>
        <p:nvSpPr>
          <p:cNvPr id="22" name="Shape 19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3" name="Text 20"/>
          <p:cNvSpPr/>
          <p:nvPr/>
        </p:nvSpPr>
        <p:spPr>
          <a:xfrm>
            <a:off x="182880" y="4818888"/>
            <a:ext cx="27432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SOS EHPAD</a:t>
            </a:r>
            <a:endParaRPr lang="en-US" sz="1000" dirty="0"/>
          </a:p>
        </p:txBody>
      </p:sp>
      <p:sp>
        <p:nvSpPr>
          <p:cNvPr id="24" name="Text 21"/>
          <p:cNvSpPr/>
          <p:nvPr/>
        </p:nvSpPr>
        <p:spPr>
          <a:xfrm>
            <a:off x="8686800" y="4818888"/>
            <a:ext cx="3657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31</a:t>
            </a:r>
            <a:endParaRPr lang="en-US" sz="10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2">
    <p:bg>
      <p:bgPr>
        <a:solidFill>
          <a:srgbClr val="F5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30768" y="73152"/>
            <a:ext cx="457200" cy="4572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182880" y="201168"/>
            <a:ext cx="2560320" cy="256032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" name="Text 1"/>
          <p:cNvSpPr/>
          <p:nvPr/>
        </p:nvSpPr>
        <p:spPr>
          <a:xfrm>
            <a:off x="182880" y="219456"/>
            <a:ext cx="25603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PARTIE 06 · Échelle qualité</a:t>
            </a:r>
            <a:endParaRPr lang="en-US" sz="950" dirty="0"/>
          </a:p>
        </p:txBody>
      </p:sp>
      <p:sp>
        <p:nvSpPr>
          <p:cNvPr id="5" name="Text 2"/>
          <p:cNvSpPr/>
          <p:nvPr/>
        </p:nvSpPr>
        <p:spPr>
          <a:xfrm>
            <a:off x="320040" y="502920"/>
            <a:ext cx="8503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Impact des critères impératifs sur le classement</a:t>
            </a:r>
            <a:endParaRPr lang="en-US" sz="2800" dirty="0"/>
          </a:p>
        </p:txBody>
      </p:sp>
      <p:sp>
        <p:nvSpPr>
          <p:cNvPr id="6" name="Shape 3"/>
          <p:cNvSpPr/>
          <p:nvPr/>
        </p:nvSpPr>
        <p:spPr>
          <a:xfrm>
            <a:off x="320040" y="1188720"/>
            <a:ext cx="54864" cy="237744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" name="Text 4"/>
          <p:cNvSpPr/>
          <p:nvPr/>
        </p:nvSpPr>
        <p:spPr>
          <a:xfrm>
            <a:off x="457200" y="1188720"/>
            <a:ext cx="8321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B6C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Simulation de l'impact d'une défaillance sur le résultat Qualiscope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256032" y="1536192"/>
            <a:ext cx="4251960" cy="141732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9" name="Shape 6"/>
          <p:cNvSpPr/>
          <p:nvPr/>
        </p:nvSpPr>
        <p:spPr>
          <a:xfrm>
            <a:off x="256032" y="1536192"/>
            <a:ext cx="4251960" cy="64008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0" name="Text 7"/>
          <p:cNvSpPr/>
          <p:nvPr/>
        </p:nvSpPr>
        <p:spPr>
          <a:xfrm>
            <a:off x="365760" y="1645920"/>
            <a:ext cx="2743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Scénario A – Excellence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3273552" y="1645920"/>
            <a:ext cx="1115568" cy="292608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2" name="Text 9"/>
          <p:cNvSpPr/>
          <p:nvPr/>
        </p:nvSpPr>
        <p:spPr>
          <a:xfrm>
            <a:off x="3273552" y="1664208"/>
            <a:ext cx="111556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Classe A</a:t>
            </a:r>
            <a:endParaRPr lang="en-US" sz="900" dirty="0"/>
          </a:p>
        </p:txBody>
      </p:sp>
      <p:sp>
        <p:nvSpPr>
          <p:cNvPr id="13" name="Text 10"/>
          <p:cNvSpPr/>
          <p:nvPr/>
        </p:nvSpPr>
        <p:spPr>
          <a:xfrm>
            <a:off x="365760" y="1975104"/>
            <a:ext cx="39319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18/18 critères impératifs ≥ 4/4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Moyenne générale : 3,8/4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Aucune alerte déclenchée</a:t>
            </a:r>
            <a:endParaRPr lang="en-US" sz="1000" dirty="0"/>
          </a:p>
        </p:txBody>
      </p:sp>
      <p:sp>
        <p:nvSpPr>
          <p:cNvPr id="14" name="Shape 11"/>
          <p:cNvSpPr/>
          <p:nvPr/>
        </p:nvSpPr>
        <p:spPr>
          <a:xfrm>
            <a:off x="4700016" y="1536192"/>
            <a:ext cx="4251960" cy="141732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5" name="Shape 12"/>
          <p:cNvSpPr/>
          <p:nvPr/>
        </p:nvSpPr>
        <p:spPr>
          <a:xfrm>
            <a:off x="4700016" y="1536192"/>
            <a:ext cx="4251960" cy="64008"/>
          </a:xfrm>
          <a:prstGeom prst="rect">
            <a:avLst/>
          </a:prstGeom>
          <a:solidFill>
            <a:srgbClr val="27AE60"/>
          </a:solidFill>
          <a:ln w="12700">
            <a:solidFill>
              <a:srgbClr val="27AE6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6" name="Text 13"/>
          <p:cNvSpPr/>
          <p:nvPr/>
        </p:nvSpPr>
        <p:spPr>
          <a:xfrm>
            <a:off x="4809744" y="1645920"/>
            <a:ext cx="2743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Scénario B – 1 défaillance mineure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7717536" y="1645920"/>
            <a:ext cx="1115568" cy="292608"/>
          </a:xfrm>
          <a:prstGeom prst="rect">
            <a:avLst/>
          </a:prstGeom>
          <a:solidFill>
            <a:srgbClr val="27AE60"/>
          </a:solidFill>
          <a:ln w="12700">
            <a:solidFill>
              <a:srgbClr val="27AE6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8" name="Text 15"/>
          <p:cNvSpPr/>
          <p:nvPr/>
        </p:nvSpPr>
        <p:spPr>
          <a:xfrm>
            <a:off x="7717536" y="1664208"/>
            <a:ext cx="111556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Classe B/C</a:t>
            </a:r>
            <a:endParaRPr lang="en-US" sz="900" dirty="0"/>
          </a:p>
        </p:txBody>
      </p:sp>
      <p:sp>
        <p:nvSpPr>
          <p:cNvPr id="19" name="Text 16"/>
          <p:cNvSpPr/>
          <p:nvPr/>
        </p:nvSpPr>
        <p:spPr>
          <a:xfrm>
            <a:off x="4809744" y="1975104"/>
            <a:ext cx="39319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17/18 critères ≥ 4/4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critère impératif à 3,5/4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 d'action requis sous 3 mois</a:t>
            </a:r>
            <a:endParaRPr lang="en-US" sz="1000" dirty="0"/>
          </a:p>
        </p:txBody>
      </p:sp>
      <p:sp>
        <p:nvSpPr>
          <p:cNvPr id="20" name="Shape 17"/>
          <p:cNvSpPr/>
          <p:nvPr/>
        </p:nvSpPr>
        <p:spPr>
          <a:xfrm>
            <a:off x="256032" y="3044952"/>
            <a:ext cx="4251960" cy="141732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1" name="Shape 18"/>
          <p:cNvSpPr/>
          <p:nvPr/>
        </p:nvSpPr>
        <p:spPr>
          <a:xfrm>
            <a:off x="256032" y="3044952"/>
            <a:ext cx="4251960" cy="64008"/>
          </a:xfrm>
          <a:prstGeom prst="rect">
            <a:avLst/>
          </a:prstGeom>
          <a:solidFill>
            <a:srgbClr val="DD6B20"/>
          </a:solidFill>
          <a:ln w="12700">
            <a:solidFill>
              <a:srgbClr val="DD6B2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2" name="Text 19"/>
          <p:cNvSpPr/>
          <p:nvPr/>
        </p:nvSpPr>
        <p:spPr>
          <a:xfrm>
            <a:off x="365760" y="3154680"/>
            <a:ext cx="2743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Scénario C – Défaillance droits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3273552" y="3154680"/>
            <a:ext cx="1115568" cy="292608"/>
          </a:xfrm>
          <a:prstGeom prst="rect">
            <a:avLst/>
          </a:prstGeom>
          <a:solidFill>
            <a:srgbClr val="DD6B20"/>
          </a:solidFill>
          <a:ln w="12700">
            <a:solidFill>
              <a:srgbClr val="DD6B2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4" name="Text 21"/>
          <p:cNvSpPr/>
          <p:nvPr/>
        </p:nvSpPr>
        <p:spPr>
          <a:xfrm>
            <a:off x="3273552" y="3172968"/>
            <a:ext cx="111556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Classe C/D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365760" y="3483864"/>
            <a:ext cx="39319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critères 2.2.x à 2,5/4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Signalement ATC automatique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Qualiscope : alerte visible</a:t>
            </a:r>
            <a:endParaRPr lang="en-US" sz="1000" dirty="0"/>
          </a:p>
        </p:txBody>
      </p:sp>
      <p:sp>
        <p:nvSpPr>
          <p:cNvPr id="26" name="Shape 23"/>
          <p:cNvSpPr/>
          <p:nvPr/>
        </p:nvSpPr>
        <p:spPr>
          <a:xfrm>
            <a:off x="4700016" y="3044952"/>
            <a:ext cx="4251960" cy="141732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7" name="Shape 24"/>
          <p:cNvSpPr/>
          <p:nvPr/>
        </p:nvSpPr>
        <p:spPr>
          <a:xfrm>
            <a:off x="4700016" y="3044952"/>
            <a:ext cx="4251960" cy="64008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8" name="Text 25"/>
          <p:cNvSpPr/>
          <p:nvPr/>
        </p:nvSpPr>
        <p:spPr>
          <a:xfrm>
            <a:off x="4809744" y="3154680"/>
            <a:ext cx="2743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Scénario D – Défaillance grave</a:t>
            </a:r>
            <a:endParaRPr lang="en-US" sz="1200" dirty="0"/>
          </a:p>
        </p:txBody>
      </p:sp>
      <p:sp>
        <p:nvSpPr>
          <p:cNvPr id="29" name="Shape 26"/>
          <p:cNvSpPr/>
          <p:nvPr/>
        </p:nvSpPr>
        <p:spPr>
          <a:xfrm>
            <a:off x="7717536" y="3154680"/>
            <a:ext cx="1115568" cy="292608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0" name="Text 27"/>
          <p:cNvSpPr/>
          <p:nvPr/>
        </p:nvSpPr>
        <p:spPr>
          <a:xfrm>
            <a:off x="7717536" y="3172968"/>
            <a:ext cx="111556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Classe D</a:t>
            </a:r>
            <a:endParaRPr lang="en-US" sz="900" dirty="0"/>
          </a:p>
        </p:txBody>
      </p:sp>
      <p:sp>
        <p:nvSpPr>
          <p:cNvPr id="31" name="Text 28"/>
          <p:cNvSpPr/>
          <p:nvPr/>
        </p:nvSpPr>
        <p:spPr>
          <a:xfrm>
            <a:off x="4809744" y="3483864"/>
            <a:ext cx="39319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Critère 3.11.2 à 1/4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Mesures conservatoires immédiates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Risque de fermeture partielle</a:t>
            </a:r>
            <a:endParaRPr lang="en-US" sz="1000" dirty="0"/>
          </a:p>
        </p:txBody>
      </p:sp>
      <p:sp>
        <p:nvSpPr>
          <p:cNvPr id="32" name="Shape 29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3" name="Text 30"/>
          <p:cNvSpPr/>
          <p:nvPr/>
        </p:nvSpPr>
        <p:spPr>
          <a:xfrm>
            <a:off x="182880" y="4818888"/>
            <a:ext cx="27432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SOS EHPAD</a:t>
            </a:r>
            <a:endParaRPr lang="en-US" sz="1000" dirty="0"/>
          </a:p>
        </p:txBody>
      </p:sp>
      <p:sp>
        <p:nvSpPr>
          <p:cNvPr id="34" name="Text 31"/>
          <p:cNvSpPr/>
          <p:nvPr/>
        </p:nvSpPr>
        <p:spPr>
          <a:xfrm>
            <a:off x="8686800" y="4818888"/>
            <a:ext cx="3657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32</a:t>
            </a:r>
            <a:endParaRPr lang="en-US" sz="10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3">
    <p:bg>
      <p:bgPr>
        <a:solidFill>
          <a:srgbClr val="1A3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" cy="5143500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1168" y="164592"/>
            <a:ext cx="640080" cy="64008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005840" y="201168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6EC82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PARTIE 07</a:t>
            </a:r>
            <a:endParaRPr lang="en-US" sz="1000" dirty="0"/>
          </a:p>
        </p:txBody>
      </p:sp>
      <p:sp>
        <p:nvSpPr>
          <p:cNvPr id="5" name="Text 2"/>
          <p:cNvSpPr/>
          <p:nvPr/>
        </p:nvSpPr>
        <p:spPr>
          <a:xfrm>
            <a:off x="320040" y="1463040"/>
            <a:ext cx="85039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 pilotage technique – Synaé</a:t>
            </a:r>
            <a:endParaRPr lang="en-US" sz="3800" dirty="0"/>
          </a:p>
        </p:txBody>
      </p:sp>
      <p:sp>
        <p:nvSpPr>
          <p:cNvPr id="6" name="Text 3"/>
          <p:cNvSpPr/>
          <p:nvPr/>
        </p:nvSpPr>
        <p:spPr>
          <a:xfrm>
            <a:off x="320040" y="292608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Plateforme numérique obligatoire · Processus post-évaluation · Multi-ESSMS</a:t>
            </a:r>
            <a:endParaRPr lang="en-US" sz="1500" dirty="0"/>
          </a:p>
        </p:txBody>
      </p:sp>
      <p:sp>
        <p:nvSpPr>
          <p:cNvPr id="7" name="Shape 4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" name="Text 5"/>
          <p:cNvSpPr/>
          <p:nvPr/>
        </p:nvSpPr>
        <p:spPr>
          <a:xfrm>
            <a:off x="228600" y="4818888"/>
            <a:ext cx="27432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SOS EHPAD</a:t>
            </a:r>
            <a:endParaRPr lang="en-US" sz="10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4">
    <p:bg>
      <p:bgPr>
        <a:solidFill>
          <a:srgbClr val="F5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30768" y="73152"/>
            <a:ext cx="457200" cy="4572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182880" y="201168"/>
            <a:ext cx="2560320" cy="256032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" name="Text 1"/>
          <p:cNvSpPr/>
          <p:nvPr/>
        </p:nvSpPr>
        <p:spPr>
          <a:xfrm>
            <a:off x="182880" y="219456"/>
            <a:ext cx="25603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PARTIE 07 · Pilotage Synaé</a:t>
            </a:r>
            <a:endParaRPr lang="en-US" sz="950" dirty="0"/>
          </a:p>
        </p:txBody>
      </p:sp>
      <p:sp>
        <p:nvSpPr>
          <p:cNvPr id="5" name="Text 2"/>
          <p:cNvSpPr/>
          <p:nvPr/>
        </p:nvSpPr>
        <p:spPr>
          <a:xfrm>
            <a:off x="320040" y="502920"/>
            <a:ext cx="8503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 plateforme Synaé – Outil numérique obligatoire</a:t>
            </a:r>
            <a:endParaRPr lang="en-US" sz="2800" dirty="0"/>
          </a:p>
        </p:txBody>
      </p:sp>
      <p:sp>
        <p:nvSpPr>
          <p:cNvPr id="6" name="Shape 3"/>
          <p:cNvSpPr/>
          <p:nvPr/>
        </p:nvSpPr>
        <p:spPr>
          <a:xfrm>
            <a:off x="228600" y="1572768"/>
            <a:ext cx="420624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7" name="Shape 4"/>
          <p:cNvSpPr/>
          <p:nvPr/>
        </p:nvSpPr>
        <p:spPr>
          <a:xfrm>
            <a:off x="228600" y="1572768"/>
            <a:ext cx="4206240" cy="64008"/>
          </a:xfrm>
          <a:prstGeom prst="rect">
            <a:avLst/>
          </a:prstGeom>
          <a:solidFill>
            <a:srgbClr val="2B6CB0"/>
          </a:solidFill>
          <a:ln w="12700">
            <a:solidFill>
              <a:srgbClr val="2B6CB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" name="Text 5"/>
          <p:cNvSpPr/>
          <p:nvPr/>
        </p:nvSpPr>
        <p:spPr>
          <a:xfrm>
            <a:off x="356616" y="1682496"/>
            <a:ext cx="395020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🖥️ Auto-évaluation</a:t>
            </a:r>
            <a:endParaRPr lang="en-US" sz="1250" dirty="0"/>
          </a:p>
        </p:txBody>
      </p:sp>
      <p:sp>
        <p:nvSpPr>
          <p:cNvPr id="9" name="Text 6"/>
          <p:cNvSpPr/>
          <p:nvPr/>
        </p:nvSpPr>
        <p:spPr>
          <a:xfrm>
            <a:off x="356616" y="2011680"/>
            <a:ext cx="3950208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 obligatoire mais fortement recommandée. Permet aux équipes de s'approprier le référentiel, de constituer le dossier de preuves et d'identifier les écarts avant la visite.</a:t>
            </a:r>
            <a:endParaRPr lang="en-US" sz="1050" dirty="0"/>
          </a:p>
        </p:txBody>
      </p:sp>
      <p:sp>
        <p:nvSpPr>
          <p:cNvPr id="10" name="Shape 7"/>
          <p:cNvSpPr/>
          <p:nvPr/>
        </p:nvSpPr>
        <p:spPr>
          <a:xfrm>
            <a:off x="4581144" y="1572768"/>
            <a:ext cx="420624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1" name="Shape 8"/>
          <p:cNvSpPr/>
          <p:nvPr/>
        </p:nvSpPr>
        <p:spPr>
          <a:xfrm>
            <a:off x="4581144" y="1572768"/>
            <a:ext cx="4206240" cy="64008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2" name="Text 9"/>
          <p:cNvSpPr/>
          <p:nvPr/>
        </p:nvSpPr>
        <p:spPr>
          <a:xfrm>
            <a:off x="4709160" y="1682496"/>
            <a:ext cx="395020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📤 Saisie par l'organisme évaluateur</a:t>
            </a:r>
            <a:endParaRPr lang="en-US" sz="1250" dirty="0"/>
          </a:p>
        </p:txBody>
      </p:sp>
      <p:sp>
        <p:nvSpPr>
          <p:cNvPr id="13" name="Text 10"/>
          <p:cNvSpPr/>
          <p:nvPr/>
        </p:nvSpPr>
        <p:spPr>
          <a:xfrm>
            <a:off x="4709160" y="2011680"/>
            <a:ext cx="3950208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Lors et après la visite sur site, l'OE saisit les cotations, les constats et les éléments de preuve directement dans Synaé. Aucun autre format n'est accepté.</a:t>
            </a:r>
            <a:endParaRPr lang="en-US" sz="1050" dirty="0"/>
          </a:p>
        </p:txBody>
      </p:sp>
      <p:sp>
        <p:nvSpPr>
          <p:cNvPr id="14" name="Shape 11"/>
          <p:cNvSpPr/>
          <p:nvPr/>
        </p:nvSpPr>
        <p:spPr>
          <a:xfrm>
            <a:off x="228600" y="3191256"/>
            <a:ext cx="420624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5" name="Shape 12"/>
          <p:cNvSpPr/>
          <p:nvPr/>
        </p:nvSpPr>
        <p:spPr>
          <a:xfrm>
            <a:off x="228600" y="3191256"/>
            <a:ext cx="4206240" cy="64008"/>
          </a:xfrm>
          <a:prstGeom prst="rect">
            <a:avLst/>
          </a:prstGeom>
          <a:solidFill>
            <a:srgbClr val="DD6B20"/>
          </a:solidFill>
          <a:ln w="12700">
            <a:solidFill>
              <a:srgbClr val="DD6B2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6" name="Text 13"/>
          <p:cNvSpPr/>
          <p:nvPr/>
        </p:nvSpPr>
        <p:spPr>
          <a:xfrm>
            <a:off x="356616" y="3300984"/>
            <a:ext cx="395020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🔄 Transmission aux ATC et à la HAS</a:t>
            </a:r>
            <a:endParaRPr lang="en-US" sz="1250" dirty="0"/>
          </a:p>
        </p:txBody>
      </p:sp>
      <p:sp>
        <p:nvSpPr>
          <p:cNvPr id="17" name="Text 14"/>
          <p:cNvSpPr/>
          <p:nvPr/>
        </p:nvSpPr>
        <p:spPr>
          <a:xfrm>
            <a:off x="356616" y="3630168"/>
            <a:ext cx="3950208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Après validation du rapport définitif par l'EHPAD, Synaé assure la transmission sécurisée aux Autorités de Contrôle (ARS et Conseils Départementaux).</a:t>
            </a:r>
            <a:endParaRPr lang="en-US" sz="1050" dirty="0"/>
          </a:p>
        </p:txBody>
      </p:sp>
      <p:sp>
        <p:nvSpPr>
          <p:cNvPr id="18" name="Shape 15"/>
          <p:cNvSpPr/>
          <p:nvPr/>
        </p:nvSpPr>
        <p:spPr>
          <a:xfrm>
            <a:off x="4581144" y="3191256"/>
            <a:ext cx="420624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9" name="Shape 16"/>
          <p:cNvSpPr/>
          <p:nvPr/>
        </p:nvSpPr>
        <p:spPr>
          <a:xfrm>
            <a:off x="4581144" y="3191256"/>
            <a:ext cx="4206240" cy="64008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0" name="Text 17"/>
          <p:cNvSpPr/>
          <p:nvPr/>
        </p:nvSpPr>
        <p:spPr>
          <a:xfrm>
            <a:off x="4709160" y="3300984"/>
            <a:ext cx="395020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📊 Alimentation de Qualiscope</a:t>
            </a:r>
            <a:endParaRPr lang="en-US" sz="1250" dirty="0"/>
          </a:p>
        </p:txBody>
      </p:sp>
      <p:sp>
        <p:nvSpPr>
          <p:cNvPr id="21" name="Text 18"/>
          <p:cNvSpPr/>
          <p:nvPr/>
        </p:nvSpPr>
        <p:spPr>
          <a:xfrm>
            <a:off x="4709160" y="3630168"/>
            <a:ext cx="3950208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 données agrégées de Synaé alimentent automatiquement Qualiscope pour la publication des résultats publics. La classe qualité A-D est calculée par l'algorithme HAS.</a:t>
            </a:r>
            <a:endParaRPr lang="en-US" sz="1050" dirty="0"/>
          </a:p>
        </p:txBody>
      </p:sp>
      <p:sp>
        <p:nvSpPr>
          <p:cNvPr id="22" name="Shape 19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3" name="Text 20"/>
          <p:cNvSpPr/>
          <p:nvPr/>
        </p:nvSpPr>
        <p:spPr>
          <a:xfrm>
            <a:off x="182880" y="4818888"/>
            <a:ext cx="27432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SOS EHPAD</a:t>
            </a:r>
            <a:endParaRPr lang="en-US" sz="1000" dirty="0"/>
          </a:p>
        </p:txBody>
      </p:sp>
      <p:sp>
        <p:nvSpPr>
          <p:cNvPr id="24" name="Text 21"/>
          <p:cNvSpPr/>
          <p:nvPr/>
        </p:nvSpPr>
        <p:spPr>
          <a:xfrm>
            <a:off x="8686800" y="4818888"/>
            <a:ext cx="3657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34</a:t>
            </a:r>
            <a:endParaRPr lang="en-US" sz="10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5">
    <p:bg>
      <p:bgPr>
        <a:solidFill>
          <a:srgbClr val="F5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30768" y="73152"/>
            <a:ext cx="457200" cy="4572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182880" y="201168"/>
            <a:ext cx="2560320" cy="256032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" name="Text 1"/>
          <p:cNvSpPr/>
          <p:nvPr/>
        </p:nvSpPr>
        <p:spPr>
          <a:xfrm>
            <a:off x="182880" y="219456"/>
            <a:ext cx="25603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PARTIE 07 · Processus post-évaluation</a:t>
            </a:r>
            <a:endParaRPr lang="en-US" sz="950" dirty="0"/>
          </a:p>
        </p:txBody>
      </p:sp>
      <p:sp>
        <p:nvSpPr>
          <p:cNvPr id="5" name="Text 2"/>
          <p:cNvSpPr/>
          <p:nvPr/>
        </p:nvSpPr>
        <p:spPr>
          <a:xfrm>
            <a:off x="320040" y="502920"/>
            <a:ext cx="8503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 processus post-évaluation – Chronologie</a:t>
            </a:r>
            <a:endParaRPr lang="en-US" sz="2800" dirty="0"/>
          </a:p>
        </p:txBody>
      </p:sp>
      <p:sp>
        <p:nvSpPr>
          <p:cNvPr id="6" name="Shape 3"/>
          <p:cNvSpPr/>
          <p:nvPr/>
        </p:nvSpPr>
        <p:spPr>
          <a:xfrm>
            <a:off x="320040" y="1188720"/>
            <a:ext cx="54864" cy="237744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" name="Text 4"/>
          <p:cNvSpPr/>
          <p:nvPr/>
        </p:nvSpPr>
        <p:spPr>
          <a:xfrm>
            <a:off x="457200" y="1188720"/>
            <a:ext cx="8321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B6C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Selon la fiche pratique HAS de janvier 2026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256032" y="1508760"/>
            <a:ext cx="2084832" cy="2999232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9" name="Shape 6"/>
          <p:cNvSpPr/>
          <p:nvPr/>
        </p:nvSpPr>
        <p:spPr>
          <a:xfrm>
            <a:off x="256032" y="1508760"/>
            <a:ext cx="2084832" cy="502920"/>
          </a:xfrm>
          <a:prstGeom prst="rect">
            <a:avLst/>
          </a:prstGeom>
          <a:solidFill>
            <a:srgbClr val="2B6CB0"/>
          </a:solidFill>
          <a:ln w="12700">
            <a:solidFill>
              <a:srgbClr val="2B6CB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0" name="Text 7"/>
          <p:cNvSpPr/>
          <p:nvPr/>
        </p:nvSpPr>
        <p:spPr>
          <a:xfrm>
            <a:off x="329184" y="1554480"/>
            <a:ext cx="193852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M+1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347472" y="2084832"/>
            <a:ext cx="190195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Pré-rapport transmis à l'EHPAD</a:t>
            </a:r>
            <a:endParaRPr lang="en-US" sz="1100" dirty="0"/>
          </a:p>
        </p:txBody>
      </p:sp>
      <p:sp>
        <p:nvSpPr>
          <p:cNvPr id="12" name="Text 9"/>
          <p:cNvSpPr/>
          <p:nvPr/>
        </p:nvSpPr>
        <p:spPr>
          <a:xfrm>
            <a:off x="347472" y="2633472"/>
            <a:ext cx="1901952" cy="1783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L'organisme évaluateur envoie le document provisoire via Synaé. L'EHPAD dispose d'un mois pour le lire et préparer ses observations.</a:t>
            </a:r>
            <a:endParaRPr lang="en-US" sz="1000" dirty="0"/>
          </a:p>
        </p:txBody>
      </p:sp>
      <p:sp>
        <p:nvSpPr>
          <p:cNvPr id="13" name="Shape 10"/>
          <p:cNvSpPr/>
          <p:nvPr/>
        </p:nvSpPr>
        <p:spPr>
          <a:xfrm>
            <a:off x="2468880" y="1508760"/>
            <a:ext cx="2084832" cy="2999232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4" name="Shape 11"/>
          <p:cNvSpPr/>
          <p:nvPr/>
        </p:nvSpPr>
        <p:spPr>
          <a:xfrm>
            <a:off x="2468880" y="1508760"/>
            <a:ext cx="2084832" cy="502920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5" name="Text 12"/>
          <p:cNvSpPr/>
          <p:nvPr/>
        </p:nvSpPr>
        <p:spPr>
          <a:xfrm>
            <a:off x="2542032" y="1554480"/>
            <a:ext cx="193852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M+2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2560320" y="2084832"/>
            <a:ext cx="190195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Rédaction des observations</a:t>
            </a:r>
            <a:endParaRPr lang="en-US" sz="1100" dirty="0"/>
          </a:p>
        </p:txBody>
      </p:sp>
      <p:sp>
        <p:nvSpPr>
          <p:cNvPr id="17" name="Text 14"/>
          <p:cNvSpPr/>
          <p:nvPr/>
        </p:nvSpPr>
        <p:spPr>
          <a:xfrm>
            <a:off x="2560320" y="2633472"/>
            <a:ext cx="1901952" cy="1783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L'EHPAD formule ses remarques et nuances dans Synaé. L'évaluateur reste décisionnaire final sur la cotation. Aucun document post-visite ne peut modifier les constats.</a:t>
            </a:r>
            <a:endParaRPr lang="en-US" sz="1000" dirty="0"/>
          </a:p>
        </p:txBody>
      </p:sp>
      <p:sp>
        <p:nvSpPr>
          <p:cNvPr id="18" name="Shape 15"/>
          <p:cNvSpPr/>
          <p:nvPr/>
        </p:nvSpPr>
        <p:spPr>
          <a:xfrm>
            <a:off x="4681728" y="1508760"/>
            <a:ext cx="2084832" cy="2999232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9" name="Shape 16"/>
          <p:cNvSpPr/>
          <p:nvPr/>
        </p:nvSpPr>
        <p:spPr>
          <a:xfrm>
            <a:off x="4681728" y="1508760"/>
            <a:ext cx="2084832" cy="502920"/>
          </a:xfrm>
          <a:prstGeom prst="rect">
            <a:avLst/>
          </a:prstGeom>
          <a:solidFill>
            <a:srgbClr val="2B6CB0"/>
          </a:solidFill>
          <a:ln w="12700">
            <a:solidFill>
              <a:srgbClr val="2B6CB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0" name="Text 17"/>
          <p:cNvSpPr/>
          <p:nvPr/>
        </p:nvSpPr>
        <p:spPr>
          <a:xfrm>
            <a:off x="4754880" y="1554480"/>
            <a:ext cx="193852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M+3</a:t>
            </a:r>
            <a:endParaRPr lang="en-US" sz="1800" dirty="0"/>
          </a:p>
        </p:txBody>
      </p:sp>
      <p:sp>
        <p:nvSpPr>
          <p:cNvPr id="21" name="Text 18"/>
          <p:cNvSpPr/>
          <p:nvPr/>
        </p:nvSpPr>
        <p:spPr>
          <a:xfrm>
            <a:off x="4773168" y="2084832"/>
            <a:ext cx="190195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Rapport définitif clôturé</a:t>
            </a:r>
            <a:endParaRPr lang="en-US" sz="1100" dirty="0"/>
          </a:p>
        </p:txBody>
      </p:sp>
      <p:sp>
        <p:nvSpPr>
          <p:cNvPr id="22" name="Text 19"/>
          <p:cNvSpPr/>
          <p:nvPr/>
        </p:nvSpPr>
        <p:spPr>
          <a:xfrm>
            <a:off x="4773168" y="2633472"/>
            <a:ext cx="1901952" cy="1783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L'OE intègre ou répond aux observations en annexe. Le rapport est finalisé et transmis à l'EHPAD pour accusé de réception officiel.</a:t>
            </a:r>
            <a:endParaRPr lang="en-US" sz="1000" dirty="0"/>
          </a:p>
        </p:txBody>
      </p:sp>
      <p:sp>
        <p:nvSpPr>
          <p:cNvPr id="23" name="Shape 20"/>
          <p:cNvSpPr/>
          <p:nvPr/>
        </p:nvSpPr>
        <p:spPr>
          <a:xfrm>
            <a:off x="6894576" y="1508760"/>
            <a:ext cx="2084832" cy="2999232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4" name="Shape 21"/>
          <p:cNvSpPr/>
          <p:nvPr/>
        </p:nvSpPr>
        <p:spPr>
          <a:xfrm>
            <a:off x="6894576" y="1508760"/>
            <a:ext cx="2084832" cy="502920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5" name="Text 22"/>
          <p:cNvSpPr/>
          <p:nvPr/>
        </p:nvSpPr>
        <p:spPr>
          <a:xfrm>
            <a:off x="6967728" y="1554480"/>
            <a:ext cx="193852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M+4</a:t>
            </a:r>
            <a:endParaRPr lang="en-US" sz="1800" dirty="0"/>
          </a:p>
        </p:txBody>
      </p:sp>
      <p:sp>
        <p:nvSpPr>
          <p:cNvPr id="26" name="Text 23"/>
          <p:cNvSpPr/>
          <p:nvPr/>
        </p:nvSpPr>
        <p:spPr>
          <a:xfrm>
            <a:off x="6986016" y="2084832"/>
            <a:ext cx="190195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Envoi aux ATC et à la HAS</a:t>
            </a:r>
            <a:endParaRPr lang="en-US" sz="1100" dirty="0"/>
          </a:p>
        </p:txBody>
      </p:sp>
      <p:sp>
        <p:nvSpPr>
          <p:cNvPr id="27" name="Text 24"/>
          <p:cNvSpPr/>
          <p:nvPr/>
        </p:nvSpPr>
        <p:spPr>
          <a:xfrm>
            <a:off x="6986016" y="2633472"/>
            <a:ext cx="1901952" cy="1783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L'EHPAD accuse réception et autorise la transmission du rapport aux autorités de tutelle via Synaé. Les suites réglementaires peuvent alors être déclenchées.</a:t>
            </a:r>
            <a:endParaRPr lang="en-US" sz="1000" dirty="0"/>
          </a:p>
        </p:txBody>
      </p:sp>
      <p:sp>
        <p:nvSpPr>
          <p:cNvPr id="28" name="Text 25"/>
          <p:cNvSpPr/>
          <p:nvPr/>
        </p:nvSpPr>
        <p:spPr>
          <a:xfrm>
            <a:off x="256032" y="4590288"/>
            <a:ext cx="863193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⚠️ Important : l'analyse documentaire ne peut pas prendre en compte des documents produits après la visite sur site. La conformité s'apprécie à l'instant T.</a:t>
            </a:r>
            <a:endParaRPr lang="en-US" sz="900" dirty="0"/>
          </a:p>
        </p:txBody>
      </p:sp>
      <p:sp>
        <p:nvSpPr>
          <p:cNvPr id="29" name="Shape 26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0" name="Text 27"/>
          <p:cNvSpPr/>
          <p:nvPr/>
        </p:nvSpPr>
        <p:spPr>
          <a:xfrm>
            <a:off x="182880" y="4818888"/>
            <a:ext cx="27432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SOS EHPAD</a:t>
            </a:r>
            <a:endParaRPr lang="en-US" sz="1000" dirty="0"/>
          </a:p>
        </p:txBody>
      </p:sp>
      <p:sp>
        <p:nvSpPr>
          <p:cNvPr id="31" name="Text 28"/>
          <p:cNvSpPr/>
          <p:nvPr/>
        </p:nvSpPr>
        <p:spPr>
          <a:xfrm>
            <a:off x="8686800" y="4818888"/>
            <a:ext cx="3657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35</a:t>
            </a:r>
            <a:endParaRPr lang="en-US" sz="10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6">
    <p:bg>
      <p:bgPr>
        <a:solidFill>
          <a:srgbClr val="F5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30768" y="73152"/>
            <a:ext cx="457200" cy="4572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182880" y="201168"/>
            <a:ext cx="2560320" cy="256032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" name="Text 1"/>
          <p:cNvSpPr/>
          <p:nvPr/>
        </p:nvSpPr>
        <p:spPr>
          <a:xfrm>
            <a:off x="182880" y="219456"/>
            <a:ext cx="25603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PARTIE 07 · Multi-ESSMS</a:t>
            </a:r>
            <a:endParaRPr lang="en-US" sz="950" dirty="0"/>
          </a:p>
        </p:txBody>
      </p:sp>
      <p:sp>
        <p:nvSpPr>
          <p:cNvPr id="5" name="Text 2"/>
          <p:cNvSpPr/>
          <p:nvPr/>
        </p:nvSpPr>
        <p:spPr>
          <a:xfrm>
            <a:off x="320040" y="502920"/>
            <a:ext cx="8503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Les évaluations multi-ESSMS</a:t>
            </a:r>
            <a:endParaRPr lang="en-US" sz="2800" dirty="0"/>
          </a:p>
        </p:txBody>
      </p:sp>
      <p:sp>
        <p:nvSpPr>
          <p:cNvPr id="6" name="Shape 3"/>
          <p:cNvSpPr/>
          <p:nvPr/>
        </p:nvSpPr>
        <p:spPr>
          <a:xfrm>
            <a:off x="320040" y="1188720"/>
            <a:ext cx="54864" cy="237744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" name="Text 4"/>
          <p:cNvSpPr/>
          <p:nvPr/>
        </p:nvSpPr>
        <p:spPr>
          <a:xfrm>
            <a:off x="457200" y="1188720"/>
            <a:ext cx="8321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B6C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Modalités spécifiques pour les gestionnaires multi-sites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228600" y="1572768"/>
            <a:ext cx="420624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9" name="Shape 6"/>
          <p:cNvSpPr/>
          <p:nvPr/>
        </p:nvSpPr>
        <p:spPr>
          <a:xfrm>
            <a:off x="228600" y="1572768"/>
            <a:ext cx="4206240" cy="64008"/>
          </a:xfrm>
          <a:prstGeom prst="rect">
            <a:avLst/>
          </a:prstGeom>
          <a:solidFill>
            <a:srgbClr val="2B6CB0"/>
          </a:solidFill>
          <a:ln w="12700">
            <a:solidFill>
              <a:srgbClr val="2B6CB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0" name="Text 7"/>
          <p:cNvSpPr/>
          <p:nvPr/>
        </p:nvSpPr>
        <p:spPr>
          <a:xfrm>
            <a:off x="356616" y="1682496"/>
            <a:ext cx="395020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Condition d'éligibilité</a:t>
            </a:r>
            <a:endParaRPr lang="en-US" sz="1250" dirty="0"/>
          </a:p>
        </p:txBody>
      </p:sp>
      <p:sp>
        <p:nvSpPr>
          <p:cNvPr id="11" name="Text 8"/>
          <p:cNvSpPr/>
          <p:nvPr/>
        </p:nvSpPr>
        <p:spPr>
          <a:xfrm>
            <a:off x="356616" y="2011680"/>
            <a:ext cx="3950208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rapport unique peut être produit pour plusieurs autorisations (multi-FINESS juridiques) sous réserve de l'accord des ATC. Les établissements doivent former une plateforme de services ou un dispositif intégré avec proximité géographique.</a:t>
            </a:r>
            <a:endParaRPr lang="en-US" sz="1050" dirty="0"/>
          </a:p>
        </p:txBody>
      </p:sp>
      <p:sp>
        <p:nvSpPr>
          <p:cNvPr id="12" name="Shape 9"/>
          <p:cNvSpPr/>
          <p:nvPr/>
        </p:nvSpPr>
        <p:spPr>
          <a:xfrm>
            <a:off x="4581144" y="1572768"/>
            <a:ext cx="420624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3" name="Shape 10"/>
          <p:cNvSpPr/>
          <p:nvPr/>
        </p:nvSpPr>
        <p:spPr>
          <a:xfrm>
            <a:off x="4581144" y="1572768"/>
            <a:ext cx="4206240" cy="64008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4" name="Text 11"/>
          <p:cNvSpPr/>
          <p:nvPr/>
        </p:nvSpPr>
        <p:spPr>
          <a:xfrm>
            <a:off x="4709160" y="1682496"/>
            <a:ext cx="395020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Organisation dans Synaé</a:t>
            </a:r>
            <a:endParaRPr lang="en-US" sz="1250" dirty="0"/>
          </a:p>
        </p:txBody>
      </p:sp>
      <p:sp>
        <p:nvSpPr>
          <p:cNvPr id="15" name="Text 12"/>
          <p:cNvSpPr/>
          <p:nvPr/>
        </p:nvSpPr>
        <p:spPr>
          <a:xfrm>
            <a:off x="4709160" y="2011680"/>
            <a:ext cx="3950208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Synaé génère une grille commune pour le Chapitre 3 (audit système). Les Chapitres 1 (AT) et 2 (TC) nécessitent des investigations séparées pour chaque site.</a:t>
            </a:r>
            <a:endParaRPr lang="en-US" sz="1050" dirty="0"/>
          </a:p>
        </p:txBody>
      </p:sp>
      <p:sp>
        <p:nvSpPr>
          <p:cNvPr id="16" name="Shape 13"/>
          <p:cNvSpPr/>
          <p:nvPr/>
        </p:nvSpPr>
        <p:spPr>
          <a:xfrm>
            <a:off x="228600" y="3191256"/>
            <a:ext cx="420624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7" name="Shape 14"/>
          <p:cNvSpPr/>
          <p:nvPr/>
        </p:nvSpPr>
        <p:spPr>
          <a:xfrm>
            <a:off x="228600" y="3191256"/>
            <a:ext cx="4206240" cy="64008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8" name="Text 15"/>
          <p:cNvSpPr/>
          <p:nvPr/>
        </p:nvSpPr>
        <p:spPr>
          <a:xfrm>
            <a:off x="356616" y="3300984"/>
            <a:ext cx="395020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Règle du maillon faible</a:t>
            </a:r>
            <a:endParaRPr lang="en-US" sz="1250" dirty="0"/>
          </a:p>
        </p:txBody>
      </p:sp>
      <p:sp>
        <p:nvSpPr>
          <p:cNvPr id="19" name="Text 16"/>
          <p:cNvSpPr/>
          <p:nvPr/>
        </p:nvSpPr>
        <p:spPr>
          <a:xfrm>
            <a:off x="356616" y="3630168"/>
            <a:ext cx="3950208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⚠️ Si un critère impératif est défaillant sur une seule des structures du regroupement, il est marqué « non atteint » pour l'ensemble du rapport multi-ESSMS.</a:t>
            </a:r>
            <a:endParaRPr lang="en-US" sz="1050" dirty="0"/>
          </a:p>
        </p:txBody>
      </p:sp>
      <p:sp>
        <p:nvSpPr>
          <p:cNvPr id="20" name="Shape 17"/>
          <p:cNvSpPr/>
          <p:nvPr/>
        </p:nvSpPr>
        <p:spPr>
          <a:xfrm>
            <a:off x="4581144" y="3191256"/>
            <a:ext cx="420624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1" name="Shape 18"/>
          <p:cNvSpPr/>
          <p:nvPr/>
        </p:nvSpPr>
        <p:spPr>
          <a:xfrm>
            <a:off x="4581144" y="3191256"/>
            <a:ext cx="4206240" cy="64008"/>
          </a:xfrm>
          <a:prstGeom prst="rect">
            <a:avLst/>
          </a:prstGeom>
          <a:solidFill>
            <a:srgbClr val="DD6B20"/>
          </a:solidFill>
          <a:ln w="12700">
            <a:solidFill>
              <a:srgbClr val="DD6B2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2" name="Text 19"/>
          <p:cNvSpPr/>
          <p:nvPr/>
        </p:nvSpPr>
        <p:spPr>
          <a:xfrm>
            <a:off x="4709160" y="3300984"/>
            <a:ext cx="395020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Intérêt et limites</a:t>
            </a:r>
            <a:endParaRPr lang="en-US" sz="1250" dirty="0"/>
          </a:p>
        </p:txBody>
      </p:sp>
      <p:sp>
        <p:nvSpPr>
          <p:cNvPr id="23" name="Text 20"/>
          <p:cNvSpPr/>
          <p:nvPr/>
        </p:nvSpPr>
        <p:spPr>
          <a:xfrm>
            <a:off x="4709160" y="3630168"/>
            <a:ext cx="3950208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L'intérêt est organisationnel (une visite, un rapport). La limite est la contamination des résultats : un site fragile dégrade le score de l'ensemble du groupe.</a:t>
            </a:r>
            <a:endParaRPr lang="en-US" sz="1050" dirty="0"/>
          </a:p>
        </p:txBody>
      </p:sp>
      <p:sp>
        <p:nvSpPr>
          <p:cNvPr id="24" name="Shape 21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5" name="Text 22"/>
          <p:cNvSpPr/>
          <p:nvPr/>
        </p:nvSpPr>
        <p:spPr>
          <a:xfrm>
            <a:off x="182880" y="4818888"/>
            <a:ext cx="27432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SOS EHPAD</a:t>
            </a:r>
            <a:endParaRPr lang="en-US" sz="1000" dirty="0"/>
          </a:p>
        </p:txBody>
      </p:sp>
      <p:sp>
        <p:nvSpPr>
          <p:cNvPr id="26" name="Text 23"/>
          <p:cNvSpPr/>
          <p:nvPr/>
        </p:nvSpPr>
        <p:spPr>
          <a:xfrm>
            <a:off x="8686800" y="4818888"/>
            <a:ext cx="3657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36</a:t>
            </a:r>
            <a:endParaRPr lang="en-US" sz="100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7">
    <p:bg>
      <p:bgPr>
        <a:solidFill>
          <a:srgbClr val="1A3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" cy="5143500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1168" y="164592"/>
            <a:ext cx="640080" cy="64008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005840" y="201168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6EC82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PARTIE 08</a:t>
            </a:r>
            <a:endParaRPr lang="en-US" sz="1000" dirty="0"/>
          </a:p>
        </p:txBody>
      </p:sp>
      <p:sp>
        <p:nvSpPr>
          <p:cNvPr id="5" name="Text 2"/>
          <p:cNvSpPr/>
          <p:nvPr/>
        </p:nvSpPr>
        <p:spPr>
          <a:xfrm>
            <a:off x="320040" y="1463040"/>
            <a:ext cx="85039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Préparation &amp; Perspectives</a:t>
            </a:r>
            <a:endParaRPr lang="en-US" sz="3800" dirty="0"/>
          </a:p>
        </p:txBody>
      </p:sp>
      <p:sp>
        <p:nvSpPr>
          <p:cNvPr id="6" name="Text 3"/>
          <p:cNvSpPr/>
          <p:nvPr/>
        </p:nvSpPr>
        <p:spPr>
          <a:xfrm>
            <a:off x="320040" y="292608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Dossier de preuves · Culture qualité · Avenir du dispositif</a:t>
            </a:r>
            <a:endParaRPr lang="en-US" sz="1500" dirty="0"/>
          </a:p>
        </p:txBody>
      </p:sp>
      <p:sp>
        <p:nvSpPr>
          <p:cNvPr id="7" name="Shape 4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" name="Text 5"/>
          <p:cNvSpPr/>
          <p:nvPr/>
        </p:nvSpPr>
        <p:spPr>
          <a:xfrm>
            <a:off x="228600" y="4818888"/>
            <a:ext cx="27432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SOS EHPAD</a:t>
            </a:r>
            <a:endParaRPr lang="en-US" sz="1000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8">
    <p:bg>
      <p:bgPr>
        <a:solidFill>
          <a:srgbClr val="F5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30768" y="73152"/>
            <a:ext cx="457200" cy="4572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182880" y="201168"/>
            <a:ext cx="2560320" cy="256032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" name="Text 1"/>
          <p:cNvSpPr/>
          <p:nvPr/>
        </p:nvSpPr>
        <p:spPr>
          <a:xfrm>
            <a:off x="182880" y="219456"/>
            <a:ext cx="25603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PARTIE 08 · Préparation</a:t>
            </a:r>
            <a:endParaRPr lang="en-US" sz="950" dirty="0"/>
          </a:p>
        </p:txBody>
      </p:sp>
      <p:sp>
        <p:nvSpPr>
          <p:cNvPr id="5" name="Text 2"/>
          <p:cNvSpPr/>
          <p:nvPr/>
        </p:nvSpPr>
        <p:spPr>
          <a:xfrm>
            <a:off x="320040" y="502920"/>
            <a:ext cx="8503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 constitution du dossier de preuves</a:t>
            </a:r>
            <a:endParaRPr lang="en-US" sz="2800" dirty="0"/>
          </a:p>
        </p:txBody>
      </p:sp>
      <p:sp>
        <p:nvSpPr>
          <p:cNvPr id="6" name="Shape 3"/>
          <p:cNvSpPr/>
          <p:nvPr/>
        </p:nvSpPr>
        <p:spPr>
          <a:xfrm>
            <a:off x="320040" y="1188720"/>
            <a:ext cx="54864" cy="237744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" name="Text 4"/>
          <p:cNvSpPr/>
          <p:nvPr/>
        </p:nvSpPr>
        <p:spPr>
          <a:xfrm>
            <a:off x="457200" y="1188720"/>
            <a:ext cx="8321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B6C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Documents indispensables pour valider les critères impératifs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256032" y="1572768"/>
            <a:ext cx="2697480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9" name="Shape 6"/>
          <p:cNvSpPr/>
          <p:nvPr/>
        </p:nvSpPr>
        <p:spPr>
          <a:xfrm>
            <a:off x="256032" y="1572768"/>
            <a:ext cx="2697480" cy="54864"/>
          </a:xfrm>
          <a:prstGeom prst="rect">
            <a:avLst/>
          </a:prstGeom>
          <a:solidFill>
            <a:srgbClr val="2B6CB0"/>
          </a:solidFill>
          <a:ln w="12700">
            <a:solidFill>
              <a:srgbClr val="2B6CB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0" name="Text 7"/>
          <p:cNvSpPr/>
          <p:nvPr/>
        </p:nvSpPr>
        <p:spPr>
          <a:xfrm>
            <a:off x="347472" y="1682496"/>
            <a:ext cx="2514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📕 Projet d'établissement</a:t>
            </a:r>
            <a:endParaRPr lang="en-US" sz="1100" dirty="0"/>
          </a:p>
        </p:txBody>
      </p:sp>
      <p:sp>
        <p:nvSpPr>
          <p:cNvPr id="11" name="Text 8"/>
          <p:cNvSpPr/>
          <p:nvPr/>
        </p:nvSpPr>
        <p:spPr>
          <a:xfrm>
            <a:off x="347472" y="2048256"/>
            <a:ext cx="2514600" cy="6675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 cadre de 5 ans cité dans plusieurs critères impératifs. Doit être actualisé et connu des équipes. Preuve de co-construction avec le CVS.</a:t>
            </a:r>
            <a:endParaRPr lang="en-US" sz="950" dirty="0"/>
          </a:p>
        </p:txBody>
      </p:sp>
      <p:sp>
        <p:nvSpPr>
          <p:cNvPr id="12" name="Shape 9"/>
          <p:cNvSpPr/>
          <p:nvPr/>
        </p:nvSpPr>
        <p:spPr>
          <a:xfrm>
            <a:off x="3108960" y="1572768"/>
            <a:ext cx="2697480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3" name="Shape 10"/>
          <p:cNvSpPr/>
          <p:nvPr/>
        </p:nvSpPr>
        <p:spPr>
          <a:xfrm>
            <a:off x="3108960" y="1572768"/>
            <a:ext cx="2697480" cy="54864"/>
          </a:xfrm>
          <a:prstGeom prst="rect">
            <a:avLst/>
          </a:prstGeom>
          <a:solidFill>
            <a:srgbClr val="2B6CB0"/>
          </a:solidFill>
          <a:ln w="12700">
            <a:solidFill>
              <a:srgbClr val="2B6CB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4" name="Text 11"/>
          <p:cNvSpPr/>
          <p:nvPr/>
        </p:nvSpPr>
        <p:spPr>
          <a:xfrm>
            <a:off x="3200400" y="1682496"/>
            <a:ext cx="2514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📋 Règlement de fonctionnement &amp; Livret d'accueil</a:t>
            </a:r>
            <a:endParaRPr lang="en-US" sz="1100" dirty="0"/>
          </a:p>
        </p:txBody>
      </p:sp>
      <p:sp>
        <p:nvSpPr>
          <p:cNvPr id="15" name="Text 12"/>
          <p:cNvSpPr/>
          <p:nvPr/>
        </p:nvSpPr>
        <p:spPr>
          <a:xfrm>
            <a:off x="3200400" y="2048256"/>
            <a:ext cx="2514600" cy="6675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À jour des dernières réformes : personne qualifiée, médiation. Remis systématiquement à l'entrée et signé. Accessible à tout moment.</a:t>
            </a:r>
            <a:endParaRPr lang="en-US" sz="950" dirty="0"/>
          </a:p>
        </p:txBody>
      </p:sp>
      <p:sp>
        <p:nvSpPr>
          <p:cNvPr id="16" name="Shape 13"/>
          <p:cNvSpPr/>
          <p:nvPr/>
        </p:nvSpPr>
        <p:spPr>
          <a:xfrm>
            <a:off x="5961888" y="1572768"/>
            <a:ext cx="2697480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7" name="Shape 14"/>
          <p:cNvSpPr/>
          <p:nvPr/>
        </p:nvSpPr>
        <p:spPr>
          <a:xfrm>
            <a:off x="5961888" y="1572768"/>
            <a:ext cx="2697480" cy="54864"/>
          </a:xfrm>
          <a:prstGeom prst="rect">
            <a:avLst/>
          </a:prstGeom>
          <a:solidFill>
            <a:srgbClr val="2B6CB0"/>
          </a:solidFill>
          <a:ln w="12700">
            <a:solidFill>
              <a:srgbClr val="2B6CB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8" name="Text 15"/>
          <p:cNvSpPr/>
          <p:nvPr/>
        </p:nvSpPr>
        <p:spPr>
          <a:xfrm>
            <a:off x="6053328" y="1682496"/>
            <a:ext cx="2514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💊 Protocoles de soins</a:t>
            </a:r>
            <a:endParaRPr lang="en-US" sz="1100" dirty="0"/>
          </a:p>
        </p:txBody>
      </p:sp>
      <p:sp>
        <p:nvSpPr>
          <p:cNvPr id="19" name="Text 16"/>
          <p:cNvSpPr/>
          <p:nvPr/>
        </p:nvSpPr>
        <p:spPr>
          <a:xfrm>
            <a:off x="6053328" y="2048256"/>
            <a:ext cx="2514600" cy="6675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Circuit du médicament, gestion de la douleur, prévention des chutes, protocoles d'urgence. Validés médicalement, datés, et connus des équipes soignantes.</a:t>
            </a:r>
            <a:endParaRPr lang="en-US" sz="950" dirty="0"/>
          </a:p>
        </p:txBody>
      </p:sp>
      <p:sp>
        <p:nvSpPr>
          <p:cNvPr id="20" name="Shape 17"/>
          <p:cNvSpPr/>
          <p:nvPr/>
        </p:nvSpPr>
        <p:spPr>
          <a:xfrm>
            <a:off x="256032" y="2916936"/>
            <a:ext cx="2697480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1" name="Shape 18"/>
          <p:cNvSpPr/>
          <p:nvPr/>
        </p:nvSpPr>
        <p:spPr>
          <a:xfrm>
            <a:off x="256032" y="2916936"/>
            <a:ext cx="2697480" cy="54864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2" name="Text 19"/>
          <p:cNvSpPr/>
          <p:nvPr/>
        </p:nvSpPr>
        <p:spPr>
          <a:xfrm>
            <a:off x="347472" y="3026664"/>
            <a:ext cx="2514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🚨 Plan de gestion de crise</a:t>
            </a:r>
            <a:endParaRPr lang="en-US" sz="1100" dirty="0"/>
          </a:p>
        </p:txBody>
      </p:sp>
      <p:sp>
        <p:nvSpPr>
          <p:cNvPr id="23" name="Text 20"/>
          <p:cNvSpPr/>
          <p:nvPr/>
        </p:nvSpPr>
        <p:spPr>
          <a:xfrm>
            <a:off x="347472" y="3392424"/>
            <a:ext cx="2514600" cy="6675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 Bleu ou équivalent avec preuves des dernières réactualisations et exercices de simulation. Communiqué en interne et aux partenaires externes (SDIS, ARS).</a:t>
            </a:r>
            <a:endParaRPr lang="en-US" sz="950" dirty="0"/>
          </a:p>
        </p:txBody>
      </p:sp>
      <p:sp>
        <p:nvSpPr>
          <p:cNvPr id="24" name="Shape 21"/>
          <p:cNvSpPr/>
          <p:nvPr/>
        </p:nvSpPr>
        <p:spPr>
          <a:xfrm>
            <a:off x="3108960" y="2916936"/>
            <a:ext cx="2697480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5" name="Shape 22"/>
          <p:cNvSpPr/>
          <p:nvPr/>
        </p:nvSpPr>
        <p:spPr>
          <a:xfrm>
            <a:off x="3108960" y="2916936"/>
            <a:ext cx="2697480" cy="54864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6" name="Text 23"/>
          <p:cNvSpPr/>
          <p:nvPr/>
        </p:nvSpPr>
        <p:spPr>
          <a:xfrm>
            <a:off x="3200400" y="3026664"/>
            <a:ext cx="2514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📒 Registre EI et registre des plaintes</a:t>
            </a:r>
            <a:endParaRPr lang="en-US" sz="1100" dirty="0"/>
          </a:p>
        </p:txBody>
      </p:sp>
      <p:sp>
        <p:nvSpPr>
          <p:cNvPr id="27" name="Text 24"/>
          <p:cNvSpPr/>
          <p:nvPr/>
        </p:nvSpPr>
        <p:spPr>
          <a:xfrm>
            <a:off x="3200400" y="3392424"/>
            <a:ext cx="2514600" cy="6675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Incluant systématiquement : l'analyse des causes, les mesures correctives prises et les dates de clôture. Preuve de la revue en équipe pluridisciplinaire.</a:t>
            </a:r>
            <a:endParaRPr lang="en-US" sz="950" dirty="0"/>
          </a:p>
        </p:txBody>
      </p:sp>
      <p:sp>
        <p:nvSpPr>
          <p:cNvPr id="28" name="Shape 25"/>
          <p:cNvSpPr/>
          <p:nvPr/>
        </p:nvSpPr>
        <p:spPr>
          <a:xfrm>
            <a:off x="5961888" y="2916936"/>
            <a:ext cx="2697480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9" name="Shape 26"/>
          <p:cNvSpPr/>
          <p:nvPr/>
        </p:nvSpPr>
        <p:spPr>
          <a:xfrm>
            <a:off x="5961888" y="2916936"/>
            <a:ext cx="2697480" cy="54864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0" name="Text 27"/>
          <p:cNvSpPr/>
          <p:nvPr/>
        </p:nvSpPr>
        <p:spPr>
          <a:xfrm>
            <a:off x="6053328" y="3026664"/>
            <a:ext cx="2514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🎓 Preuves de formation des équipes</a:t>
            </a:r>
            <a:endParaRPr lang="en-US" sz="1100" dirty="0"/>
          </a:p>
        </p:txBody>
      </p:sp>
      <p:sp>
        <p:nvSpPr>
          <p:cNvPr id="31" name="Text 28"/>
          <p:cNvSpPr/>
          <p:nvPr/>
        </p:nvSpPr>
        <p:spPr>
          <a:xfrm>
            <a:off x="6053328" y="3392424"/>
            <a:ext cx="2514600" cy="6675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Attestations de formation à la bientraitance, maltraitance, droits des usagers. Feuilles de présence, contenus de formation, évaluations des acquis.</a:t>
            </a:r>
            <a:endParaRPr lang="en-US" sz="950" dirty="0"/>
          </a:p>
        </p:txBody>
      </p:sp>
      <p:sp>
        <p:nvSpPr>
          <p:cNvPr id="32" name="Shape 29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3" name="Text 30"/>
          <p:cNvSpPr/>
          <p:nvPr/>
        </p:nvSpPr>
        <p:spPr>
          <a:xfrm>
            <a:off x="182880" y="4818888"/>
            <a:ext cx="27432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SOS EHPAD</a:t>
            </a:r>
            <a:endParaRPr lang="en-US" sz="1000" dirty="0"/>
          </a:p>
        </p:txBody>
      </p:sp>
      <p:sp>
        <p:nvSpPr>
          <p:cNvPr id="34" name="Text 31"/>
          <p:cNvSpPr/>
          <p:nvPr/>
        </p:nvSpPr>
        <p:spPr>
          <a:xfrm>
            <a:off x="8686800" y="4818888"/>
            <a:ext cx="3657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38</a:t>
            </a:r>
            <a:endParaRPr lang="en-US" sz="1000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9">
    <p:bg>
      <p:bgPr>
        <a:solidFill>
          <a:srgbClr val="F5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30768" y="73152"/>
            <a:ext cx="457200" cy="4572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182880" y="201168"/>
            <a:ext cx="2560320" cy="256032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" name="Text 1"/>
          <p:cNvSpPr/>
          <p:nvPr/>
        </p:nvSpPr>
        <p:spPr>
          <a:xfrm>
            <a:off x="182880" y="219456"/>
            <a:ext cx="25603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PARTIE 08 · Préparation</a:t>
            </a:r>
            <a:endParaRPr lang="en-US" sz="950" dirty="0"/>
          </a:p>
        </p:txBody>
      </p:sp>
      <p:sp>
        <p:nvSpPr>
          <p:cNvPr id="5" name="Text 2"/>
          <p:cNvSpPr/>
          <p:nvPr/>
        </p:nvSpPr>
        <p:spPr>
          <a:xfrm>
            <a:off x="320040" y="502920"/>
            <a:ext cx="8503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Auto-évaluation et posture des évaluateurs</a:t>
            </a:r>
            <a:endParaRPr lang="en-US" sz="2800" dirty="0"/>
          </a:p>
        </p:txBody>
      </p:sp>
      <p:sp>
        <p:nvSpPr>
          <p:cNvPr id="6" name="Shape 3"/>
          <p:cNvSpPr/>
          <p:nvPr/>
        </p:nvSpPr>
        <p:spPr>
          <a:xfrm>
            <a:off x="228600" y="1572768"/>
            <a:ext cx="420624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7" name="Shape 4"/>
          <p:cNvSpPr/>
          <p:nvPr/>
        </p:nvSpPr>
        <p:spPr>
          <a:xfrm>
            <a:off x="228600" y="1572768"/>
            <a:ext cx="4206240" cy="64008"/>
          </a:xfrm>
          <a:prstGeom prst="rect">
            <a:avLst/>
          </a:prstGeom>
          <a:solidFill>
            <a:srgbClr val="2B6CB0"/>
          </a:solidFill>
          <a:ln w="12700">
            <a:solidFill>
              <a:srgbClr val="2B6CB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" name="Text 5"/>
          <p:cNvSpPr/>
          <p:nvPr/>
        </p:nvSpPr>
        <p:spPr>
          <a:xfrm>
            <a:off x="356616" y="1682496"/>
            <a:ext cx="395020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L'auto-évaluation via Synaé</a:t>
            </a:r>
            <a:endParaRPr lang="en-US" sz="1250" dirty="0"/>
          </a:p>
        </p:txBody>
      </p:sp>
      <p:sp>
        <p:nvSpPr>
          <p:cNvPr id="9" name="Text 6"/>
          <p:cNvSpPr/>
          <p:nvPr/>
        </p:nvSpPr>
        <p:spPr>
          <a:xfrm>
            <a:off x="356616" y="2011680"/>
            <a:ext cx="3950208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 obligatoire mais fortement recommandée. Permet aux équipes de s'approprier le langage du référentiel, d'identifier les écarts réels et de construire le plan d'action avant la visite des OE.</a:t>
            </a:r>
            <a:endParaRPr lang="en-US" sz="1050" dirty="0"/>
          </a:p>
        </p:txBody>
      </p:sp>
      <p:sp>
        <p:nvSpPr>
          <p:cNvPr id="10" name="Shape 7"/>
          <p:cNvSpPr/>
          <p:nvPr/>
        </p:nvSpPr>
        <p:spPr>
          <a:xfrm>
            <a:off x="4581144" y="1572768"/>
            <a:ext cx="420624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1" name="Shape 8"/>
          <p:cNvSpPr/>
          <p:nvPr/>
        </p:nvSpPr>
        <p:spPr>
          <a:xfrm>
            <a:off x="4581144" y="1572768"/>
            <a:ext cx="4206240" cy="64008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2" name="Text 9"/>
          <p:cNvSpPr/>
          <p:nvPr/>
        </p:nvSpPr>
        <p:spPr>
          <a:xfrm>
            <a:off x="4709160" y="1682496"/>
            <a:ext cx="395020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Posture de l'évaluateur</a:t>
            </a:r>
            <a:endParaRPr lang="en-US" sz="1250" dirty="0"/>
          </a:p>
        </p:txBody>
      </p:sp>
      <p:sp>
        <p:nvSpPr>
          <p:cNvPr id="13" name="Text 10"/>
          <p:cNvSpPr/>
          <p:nvPr/>
        </p:nvSpPr>
        <p:spPr>
          <a:xfrm>
            <a:off x="4709160" y="2011680"/>
            <a:ext cx="3950208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Constat neutre et bienveillant, excluant toute activité de conseil ou de consulting pendant la mission. L'évaluateur ne doit pas suggérer de solutions ni critiquer les pratiques.</a:t>
            </a:r>
            <a:endParaRPr lang="en-US" sz="1050" dirty="0"/>
          </a:p>
        </p:txBody>
      </p:sp>
      <p:sp>
        <p:nvSpPr>
          <p:cNvPr id="14" name="Shape 11"/>
          <p:cNvSpPr/>
          <p:nvPr/>
        </p:nvSpPr>
        <p:spPr>
          <a:xfrm>
            <a:off x="228600" y="3191256"/>
            <a:ext cx="420624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5" name="Shape 12"/>
          <p:cNvSpPr/>
          <p:nvPr/>
        </p:nvSpPr>
        <p:spPr>
          <a:xfrm>
            <a:off x="228600" y="3191256"/>
            <a:ext cx="4206240" cy="64008"/>
          </a:xfrm>
          <a:prstGeom prst="rect">
            <a:avLst/>
          </a:prstGeom>
          <a:solidFill>
            <a:srgbClr val="DD6B20"/>
          </a:solidFill>
          <a:ln w="12700">
            <a:solidFill>
              <a:srgbClr val="DD6B2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6" name="Text 13"/>
          <p:cNvSpPr/>
          <p:nvPr/>
        </p:nvSpPr>
        <p:spPr>
          <a:xfrm>
            <a:off x="356616" y="3300984"/>
            <a:ext cx="395020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 cas de comportement inadapté</a:t>
            </a:r>
            <a:endParaRPr lang="en-US" sz="1250" dirty="0"/>
          </a:p>
        </p:txBody>
      </p:sp>
      <p:sp>
        <p:nvSpPr>
          <p:cNvPr id="17" name="Text 14"/>
          <p:cNvSpPr/>
          <p:nvPr/>
        </p:nvSpPr>
        <p:spPr>
          <a:xfrm>
            <a:off x="356616" y="3630168"/>
            <a:ext cx="3950208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L'EHPAD peut mentionner tout comportement inadapté de l'évaluateur dans ses observations finales (dans Synaé) ou le signaler directement à la HAS par courrier motivé.</a:t>
            </a:r>
            <a:endParaRPr lang="en-US" sz="1050" dirty="0"/>
          </a:p>
        </p:txBody>
      </p:sp>
      <p:sp>
        <p:nvSpPr>
          <p:cNvPr id="18" name="Shape 15"/>
          <p:cNvSpPr/>
          <p:nvPr/>
        </p:nvSpPr>
        <p:spPr>
          <a:xfrm>
            <a:off x="4581144" y="3191256"/>
            <a:ext cx="420624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9" name="Shape 16"/>
          <p:cNvSpPr/>
          <p:nvPr/>
        </p:nvSpPr>
        <p:spPr>
          <a:xfrm>
            <a:off x="4581144" y="3191256"/>
            <a:ext cx="4206240" cy="64008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0" name="Text 17"/>
          <p:cNvSpPr/>
          <p:nvPr/>
        </p:nvSpPr>
        <p:spPr>
          <a:xfrm>
            <a:off x="4709160" y="3300984"/>
            <a:ext cx="395020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Structures Régionales d'Appui (SRA)</a:t>
            </a:r>
            <a:endParaRPr lang="en-US" sz="1250" dirty="0"/>
          </a:p>
        </p:txBody>
      </p:sp>
      <p:sp>
        <p:nvSpPr>
          <p:cNvPr id="21" name="Text 18"/>
          <p:cNvSpPr/>
          <p:nvPr/>
        </p:nvSpPr>
        <p:spPr>
          <a:xfrm>
            <a:off x="4709160" y="3630168"/>
            <a:ext cx="3950208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 SRA accompagnent les EHPAD dans la préparation à l'évaluation : formations, ateliers sur le référentiel, retours d'expérience post-évaluation.</a:t>
            </a:r>
            <a:endParaRPr lang="en-US" sz="1050" dirty="0"/>
          </a:p>
        </p:txBody>
      </p:sp>
      <p:sp>
        <p:nvSpPr>
          <p:cNvPr id="22" name="Shape 19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3" name="Text 20"/>
          <p:cNvSpPr/>
          <p:nvPr/>
        </p:nvSpPr>
        <p:spPr>
          <a:xfrm>
            <a:off x="182880" y="4818888"/>
            <a:ext cx="27432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SOS EHPAD</a:t>
            </a:r>
            <a:endParaRPr lang="en-US" sz="1000" dirty="0"/>
          </a:p>
        </p:txBody>
      </p:sp>
      <p:sp>
        <p:nvSpPr>
          <p:cNvPr id="24" name="Text 21"/>
          <p:cNvSpPr/>
          <p:nvPr/>
        </p:nvSpPr>
        <p:spPr>
          <a:xfrm>
            <a:off x="8686800" y="4818888"/>
            <a:ext cx="3657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39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30768" y="73152"/>
            <a:ext cx="457200" cy="4572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182880" y="201168"/>
            <a:ext cx="2560320" cy="256032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" name="Text 1"/>
          <p:cNvSpPr/>
          <p:nvPr/>
        </p:nvSpPr>
        <p:spPr>
          <a:xfrm>
            <a:off x="182880" y="219456"/>
            <a:ext cx="25603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PARTIE 01 · Contexte réglementaire</a:t>
            </a:r>
            <a:endParaRPr lang="en-US" sz="950" dirty="0"/>
          </a:p>
        </p:txBody>
      </p:sp>
      <p:sp>
        <p:nvSpPr>
          <p:cNvPr id="5" name="Text 2"/>
          <p:cNvSpPr/>
          <p:nvPr/>
        </p:nvSpPr>
        <p:spPr>
          <a:xfrm>
            <a:off x="320040" y="502920"/>
            <a:ext cx="8503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 loi n° 2019-774 : la réforme fondatrice</a:t>
            </a:r>
            <a:endParaRPr lang="en-US" sz="2800" dirty="0"/>
          </a:p>
        </p:txBody>
      </p:sp>
      <p:sp>
        <p:nvSpPr>
          <p:cNvPr id="6" name="Shape 3"/>
          <p:cNvSpPr/>
          <p:nvPr/>
        </p:nvSpPr>
        <p:spPr>
          <a:xfrm>
            <a:off x="320040" y="1188720"/>
            <a:ext cx="54864" cy="237744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" name="Text 4"/>
          <p:cNvSpPr/>
          <p:nvPr/>
        </p:nvSpPr>
        <p:spPr>
          <a:xfrm>
            <a:off x="457200" y="1188720"/>
            <a:ext cx="8321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B6C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Loi du 24 juillet 2019 – Organisation et transformation du système de santé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228600" y="1572768"/>
            <a:ext cx="420624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9" name="Shape 6"/>
          <p:cNvSpPr/>
          <p:nvPr/>
        </p:nvSpPr>
        <p:spPr>
          <a:xfrm>
            <a:off x="228600" y="1572768"/>
            <a:ext cx="4206240" cy="64008"/>
          </a:xfrm>
          <a:prstGeom prst="rect">
            <a:avLst/>
          </a:prstGeom>
          <a:solidFill>
            <a:srgbClr val="2B6CB0"/>
          </a:solidFill>
          <a:ln w="12700">
            <a:solidFill>
              <a:srgbClr val="2B6CB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0" name="Text 7"/>
          <p:cNvSpPr/>
          <p:nvPr/>
        </p:nvSpPr>
        <p:spPr>
          <a:xfrm>
            <a:off x="356616" y="1682496"/>
            <a:ext cx="395020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 d'un système dual</a:t>
            </a:r>
            <a:endParaRPr lang="en-US" sz="1250" dirty="0"/>
          </a:p>
        </p:txBody>
      </p:sp>
      <p:sp>
        <p:nvSpPr>
          <p:cNvPr id="11" name="Text 8"/>
          <p:cNvSpPr/>
          <p:nvPr/>
        </p:nvSpPr>
        <p:spPr>
          <a:xfrm>
            <a:off x="356616" y="2011680"/>
            <a:ext cx="3950208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Suppression de la distinction entre évaluations internes et externes qui prévalait depuis la loi 2002-2. Un seul dispositif unifié remplace les deux.</a:t>
            </a:r>
            <a:endParaRPr lang="en-US" sz="1050" dirty="0"/>
          </a:p>
        </p:txBody>
      </p:sp>
      <p:sp>
        <p:nvSpPr>
          <p:cNvPr id="12" name="Shape 9"/>
          <p:cNvSpPr/>
          <p:nvPr/>
        </p:nvSpPr>
        <p:spPr>
          <a:xfrm>
            <a:off x="4581144" y="1572768"/>
            <a:ext cx="420624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3" name="Shape 10"/>
          <p:cNvSpPr/>
          <p:nvPr/>
        </p:nvSpPr>
        <p:spPr>
          <a:xfrm>
            <a:off x="4581144" y="1572768"/>
            <a:ext cx="4206240" cy="64008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4" name="Text 11"/>
          <p:cNvSpPr/>
          <p:nvPr/>
        </p:nvSpPr>
        <p:spPr>
          <a:xfrm>
            <a:off x="4709160" y="1682496"/>
            <a:ext cx="395020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Évaluation quinquennale unique</a:t>
            </a:r>
            <a:endParaRPr lang="en-US" sz="1250" dirty="0"/>
          </a:p>
        </p:txBody>
      </p:sp>
      <p:sp>
        <p:nvSpPr>
          <p:cNvPr id="15" name="Text 12"/>
          <p:cNvSpPr/>
          <p:nvPr/>
        </p:nvSpPr>
        <p:spPr>
          <a:xfrm>
            <a:off x="4709160" y="2011680"/>
            <a:ext cx="3950208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Chaque ESSMS est désormais évalué tous les 5 ans par un organisme accrédité selon un référentiel national commun élaboré par la HAS.</a:t>
            </a:r>
            <a:endParaRPr lang="en-US" sz="1050" dirty="0"/>
          </a:p>
        </p:txBody>
      </p:sp>
      <p:sp>
        <p:nvSpPr>
          <p:cNvPr id="16" name="Shape 13"/>
          <p:cNvSpPr/>
          <p:nvPr/>
        </p:nvSpPr>
        <p:spPr>
          <a:xfrm>
            <a:off x="228600" y="3191256"/>
            <a:ext cx="420624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7" name="Shape 14"/>
          <p:cNvSpPr/>
          <p:nvPr/>
        </p:nvSpPr>
        <p:spPr>
          <a:xfrm>
            <a:off x="228600" y="3191256"/>
            <a:ext cx="4206240" cy="64008"/>
          </a:xfrm>
          <a:prstGeom prst="rect">
            <a:avLst/>
          </a:prstGeom>
          <a:solidFill>
            <a:srgbClr val="DD6B20"/>
          </a:solidFill>
          <a:ln w="12700">
            <a:solidFill>
              <a:srgbClr val="DD6B2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8" name="Text 15"/>
          <p:cNvSpPr/>
          <p:nvPr/>
        </p:nvSpPr>
        <p:spPr>
          <a:xfrm>
            <a:off x="356616" y="3300984"/>
            <a:ext cx="395020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 HAS au centre du dispositif</a:t>
            </a:r>
            <a:endParaRPr lang="en-US" sz="1250" dirty="0"/>
          </a:p>
        </p:txBody>
      </p:sp>
      <p:sp>
        <p:nvSpPr>
          <p:cNvPr id="19" name="Text 16"/>
          <p:cNvSpPr/>
          <p:nvPr/>
        </p:nvSpPr>
        <p:spPr>
          <a:xfrm>
            <a:off x="356616" y="3630168"/>
            <a:ext cx="3950208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Haute Autorité de Santé devient l'architecte du système : elle publie le référentiel, accrédite les organismes et publie les résultats.</a:t>
            </a:r>
            <a:endParaRPr lang="en-US" sz="1050" dirty="0"/>
          </a:p>
        </p:txBody>
      </p:sp>
      <p:sp>
        <p:nvSpPr>
          <p:cNvPr id="20" name="Shape 17"/>
          <p:cNvSpPr/>
          <p:nvPr/>
        </p:nvSpPr>
        <p:spPr>
          <a:xfrm>
            <a:off x="4581144" y="3191256"/>
            <a:ext cx="420624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1" name="Shape 18"/>
          <p:cNvSpPr/>
          <p:nvPr/>
        </p:nvSpPr>
        <p:spPr>
          <a:xfrm>
            <a:off x="4581144" y="3191256"/>
            <a:ext cx="4206240" cy="64008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2" name="Text 19"/>
          <p:cNvSpPr/>
          <p:nvPr/>
        </p:nvSpPr>
        <p:spPr>
          <a:xfrm>
            <a:off x="4709160" y="3300984"/>
            <a:ext cx="395020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30 000 ESSMS concernés</a:t>
            </a:r>
            <a:endParaRPr lang="en-US" sz="1250" dirty="0"/>
          </a:p>
        </p:txBody>
      </p:sp>
      <p:sp>
        <p:nvSpPr>
          <p:cNvPr id="23" name="Text 20"/>
          <p:cNvSpPr/>
          <p:nvPr/>
        </p:nvSpPr>
        <p:spPr>
          <a:xfrm>
            <a:off x="4709160" y="3630168"/>
            <a:ext cx="3950208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Tous les établissements et services sociaux et médico-sociaux sont couverts par le même référentiel de base, adapté aux spécificités des publics.</a:t>
            </a:r>
            <a:endParaRPr lang="en-US" sz="1050" dirty="0"/>
          </a:p>
        </p:txBody>
      </p:sp>
      <p:sp>
        <p:nvSpPr>
          <p:cNvPr id="24" name="Shape 21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5" name="Text 22"/>
          <p:cNvSpPr/>
          <p:nvPr/>
        </p:nvSpPr>
        <p:spPr>
          <a:xfrm>
            <a:off x="182880" y="4818888"/>
            <a:ext cx="27432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SOS EHPAD</a:t>
            </a:r>
            <a:endParaRPr lang="en-US" sz="1000" dirty="0"/>
          </a:p>
        </p:txBody>
      </p:sp>
      <p:sp>
        <p:nvSpPr>
          <p:cNvPr id="26" name="Text 23"/>
          <p:cNvSpPr/>
          <p:nvPr/>
        </p:nvSpPr>
        <p:spPr>
          <a:xfrm>
            <a:off x="8686800" y="4818888"/>
            <a:ext cx="3657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0">
    <p:bg>
      <p:bgPr>
        <a:solidFill>
          <a:srgbClr val="F5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30768" y="73152"/>
            <a:ext cx="457200" cy="4572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182880" y="201168"/>
            <a:ext cx="2560320" cy="256032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" name="Text 1"/>
          <p:cNvSpPr/>
          <p:nvPr/>
        </p:nvSpPr>
        <p:spPr>
          <a:xfrm>
            <a:off x="182880" y="219456"/>
            <a:ext cx="25603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PARTIE 08 · Perspectives</a:t>
            </a:r>
            <a:endParaRPr lang="en-US" sz="950" dirty="0"/>
          </a:p>
        </p:txBody>
      </p:sp>
      <p:sp>
        <p:nvSpPr>
          <p:cNvPr id="5" name="Text 2"/>
          <p:cNvSpPr/>
          <p:nvPr/>
        </p:nvSpPr>
        <p:spPr>
          <a:xfrm>
            <a:off x="320040" y="502920"/>
            <a:ext cx="8503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Vers une certification « sanitaire » du médico-social</a:t>
            </a:r>
            <a:endParaRPr lang="en-US" sz="2800" dirty="0"/>
          </a:p>
        </p:txBody>
      </p:sp>
      <p:sp>
        <p:nvSpPr>
          <p:cNvPr id="6" name="Shape 3"/>
          <p:cNvSpPr/>
          <p:nvPr/>
        </p:nvSpPr>
        <p:spPr>
          <a:xfrm>
            <a:off x="320040" y="1188720"/>
            <a:ext cx="54864" cy="237744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" name="Text 4"/>
          <p:cNvSpPr/>
          <p:nvPr/>
        </p:nvSpPr>
        <p:spPr>
          <a:xfrm>
            <a:off x="457200" y="1188720"/>
            <a:ext cx="8321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B6C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transparence comme nouveau paradigme de la régulation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256032" y="1508760"/>
            <a:ext cx="8631936" cy="713232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9" name="Text 6"/>
          <p:cNvSpPr/>
          <p:nvPr/>
        </p:nvSpPr>
        <p:spPr>
          <a:xfrm>
            <a:off x="411480" y="1554480"/>
            <a:ext cx="832104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5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“La maîtrise des 18 critères impératifs n'est pas une simple étape administrative, mais le socle éthique sur lequel repose la légitimité de l'accompagnement des personnes âgées en France.”</a:t>
            </a:r>
            <a:endParaRPr lang="en-US" sz="1250" dirty="0"/>
          </a:p>
        </p:txBody>
      </p:sp>
      <p:sp>
        <p:nvSpPr>
          <p:cNvPr id="10" name="Shape 7"/>
          <p:cNvSpPr/>
          <p:nvPr/>
        </p:nvSpPr>
        <p:spPr>
          <a:xfrm>
            <a:off x="256032" y="2359152"/>
            <a:ext cx="2724912" cy="21945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1" name="Shape 8"/>
          <p:cNvSpPr/>
          <p:nvPr/>
        </p:nvSpPr>
        <p:spPr>
          <a:xfrm>
            <a:off x="256032" y="2359152"/>
            <a:ext cx="2724912" cy="64008"/>
          </a:xfrm>
          <a:prstGeom prst="rect">
            <a:avLst/>
          </a:prstGeom>
          <a:solidFill>
            <a:srgbClr val="2B6CB0"/>
          </a:solidFill>
          <a:ln w="12700">
            <a:solidFill>
              <a:srgbClr val="2B6CB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2" name="Text 9"/>
          <p:cNvSpPr/>
          <p:nvPr/>
        </p:nvSpPr>
        <p:spPr>
          <a:xfrm>
            <a:off x="365760" y="2487168"/>
            <a:ext cx="2505456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Rapprochement avec la certification HAS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365760" y="2999232"/>
            <a:ext cx="2505456" cy="14447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L'obligation de publication des résultats rapproche désormais le secteur médico-social de la certification des établissements de santé.</a:t>
            </a:r>
            <a:endParaRPr lang="en-US" sz="1050" dirty="0"/>
          </a:p>
        </p:txBody>
      </p:sp>
      <p:sp>
        <p:nvSpPr>
          <p:cNvPr id="14" name="Shape 11"/>
          <p:cNvSpPr/>
          <p:nvPr/>
        </p:nvSpPr>
        <p:spPr>
          <a:xfrm>
            <a:off x="3118104" y="2359152"/>
            <a:ext cx="2724912" cy="21945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5" name="Shape 12"/>
          <p:cNvSpPr/>
          <p:nvPr/>
        </p:nvSpPr>
        <p:spPr>
          <a:xfrm>
            <a:off x="3118104" y="2359152"/>
            <a:ext cx="2724912" cy="64008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6" name="Text 13"/>
          <p:cNvSpPr/>
          <p:nvPr/>
        </p:nvSpPr>
        <p:spPr>
          <a:xfrm>
            <a:off x="3227832" y="2487168"/>
            <a:ext cx="2505456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Restauration de la confiance publique</a:t>
            </a:r>
            <a:endParaRPr lang="en-US" sz="1200" dirty="0"/>
          </a:p>
        </p:txBody>
      </p:sp>
      <p:sp>
        <p:nvSpPr>
          <p:cNvPr id="17" name="Text 14"/>
          <p:cNvSpPr/>
          <p:nvPr/>
        </p:nvSpPr>
        <p:spPr>
          <a:xfrm>
            <a:off x="3227832" y="2999232"/>
            <a:ext cx="2505456" cy="14447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Cette transparence vise à restaurer la confiance, ébranlée par les crises sectorielles récentes (scandales en EHPAD, COVID-19, sous-effectifs).</a:t>
            </a:r>
            <a:endParaRPr lang="en-US" sz="1050" dirty="0"/>
          </a:p>
        </p:txBody>
      </p:sp>
      <p:sp>
        <p:nvSpPr>
          <p:cNvPr id="18" name="Shape 15"/>
          <p:cNvSpPr/>
          <p:nvPr/>
        </p:nvSpPr>
        <p:spPr>
          <a:xfrm>
            <a:off x="5980176" y="2359152"/>
            <a:ext cx="2724912" cy="21945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9" name="Shape 16"/>
          <p:cNvSpPr/>
          <p:nvPr/>
        </p:nvSpPr>
        <p:spPr>
          <a:xfrm>
            <a:off x="5980176" y="2359152"/>
            <a:ext cx="2724912" cy="64008"/>
          </a:xfrm>
          <a:prstGeom prst="rect">
            <a:avLst/>
          </a:prstGeom>
          <a:solidFill>
            <a:srgbClr val="DD6B20"/>
          </a:solidFill>
          <a:ln w="12700">
            <a:solidFill>
              <a:srgbClr val="DD6B2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0" name="Text 17"/>
          <p:cNvSpPr/>
          <p:nvPr/>
        </p:nvSpPr>
        <p:spPr>
          <a:xfrm>
            <a:off x="6089904" y="2487168"/>
            <a:ext cx="2505456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Valorisation des établissements exemplaires</a:t>
            </a:r>
            <a:endParaRPr lang="en-US" sz="1200" dirty="0"/>
          </a:p>
        </p:txBody>
      </p:sp>
      <p:sp>
        <p:nvSpPr>
          <p:cNvPr id="21" name="Text 18"/>
          <p:cNvSpPr/>
          <p:nvPr/>
        </p:nvSpPr>
        <p:spPr>
          <a:xfrm>
            <a:off x="6089904" y="2999232"/>
            <a:ext cx="2505456" cy="14447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 EHPAD classés A pourront utiliser leurs résultats comme argument de qualité auprès des familles et pour attirer des professionnels qualifiés.</a:t>
            </a:r>
            <a:endParaRPr lang="en-US" sz="1050" dirty="0"/>
          </a:p>
        </p:txBody>
      </p:sp>
      <p:sp>
        <p:nvSpPr>
          <p:cNvPr id="22" name="Shape 19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3" name="Text 20"/>
          <p:cNvSpPr/>
          <p:nvPr/>
        </p:nvSpPr>
        <p:spPr>
          <a:xfrm>
            <a:off x="182880" y="4818888"/>
            <a:ext cx="27432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SOS EHPAD</a:t>
            </a:r>
            <a:endParaRPr lang="en-US" sz="1000" dirty="0"/>
          </a:p>
        </p:txBody>
      </p:sp>
      <p:sp>
        <p:nvSpPr>
          <p:cNvPr id="24" name="Text 21"/>
          <p:cNvSpPr/>
          <p:nvPr/>
        </p:nvSpPr>
        <p:spPr>
          <a:xfrm>
            <a:off x="8686800" y="4818888"/>
            <a:ext cx="3657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40</a:t>
            </a:r>
            <a:endParaRPr lang="en-US" sz="1000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1">
    <p:bg>
      <p:bgPr>
        <a:solidFill>
          <a:srgbClr val="F5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30768" y="73152"/>
            <a:ext cx="457200" cy="4572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182880" y="201168"/>
            <a:ext cx="2560320" cy="256032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" name="Text 1"/>
          <p:cNvSpPr/>
          <p:nvPr/>
        </p:nvSpPr>
        <p:spPr>
          <a:xfrm>
            <a:off x="182880" y="219456"/>
            <a:ext cx="25603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PARTIE 08 · Perspectives</a:t>
            </a:r>
            <a:endParaRPr lang="en-US" sz="950" dirty="0"/>
          </a:p>
        </p:txBody>
      </p:sp>
      <p:sp>
        <p:nvSpPr>
          <p:cNvPr id="5" name="Text 2"/>
          <p:cNvSpPr/>
          <p:nvPr/>
        </p:nvSpPr>
        <p:spPr>
          <a:xfrm>
            <a:off x="320040" y="502920"/>
            <a:ext cx="8503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Un référentiel vivant et en constante évolution</a:t>
            </a:r>
            <a:endParaRPr lang="en-US" sz="2800" dirty="0"/>
          </a:p>
        </p:txBody>
      </p:sp>
      <p:sp>
        <p:nvSpPr>
          <p:cNvPr id="6" name="Shape 3"/>
          <p:cNvSpPr/>
          <p:nvPr/>
        </p:nvSpPr>
        <p:spPr>
          <a:xfrm>
            <a:off x="256032" y="1536192"/>
            <a:ext cx="8631936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" name="Shape 4"/>
          <p:cNvSpPr/>
          <p:nvPr/>
        </p:nvSpPr>
        <p:spPr>
          <a:xfrm>
            <a:off x="256032" y="1609344"/>
            <a:ext cx="310896" cy="310896"/>
          </a:xfrm>
          <a:prstGeom prst="line">
            <a:avLst/>
          </a:prstGeom>
          <a:solidFill>
            <a:srgbClr val="2B6CB0"/>
          </a:solidFill>
          <a:ln w="12700">
            <a:solidFill>
              <a:srgbClr val="2B6CB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" name="Text 5"/>
          <p:cNvSpPr/>
          <p:nvPr/>
        </p:nvSpPr>
        <p:spPr>
          <a:xfrm>
            <a:off x="658368" y="1627632"/>
            <a:ext cx="1371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2B6C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Mars 2022</a:t>
            </a:r>
            <a:endParaRPr lang="en-US" sz="1050" dirty="0"/>
          </a:p>
        </p:txBody>
      </p:sp>
      <p:sp>
        <p:nvSpPr>
          <p:cNvPr id="9" name="Text 6"/>
          <p:cNvSpPr/>
          <p:nvPr/>
        </p:nvSpPr>
        <p:spPr>
          <a:xfrm>
            <a:off x="2148840" y="1627632"/>
            <a:ext cx="6629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Publication du référentiel HAS v1.0</a:t>
            </a:r>
            <a:endParaRPr lang="en-US" sz="1100" dirty="0"/>
          </a:p>
        </p:txBody>
      </p:sp>
      <p:sp>
        <p:nvSpPr>
          <p:cNvPr id="10" name="Shape 7"/>
          <p:cNvSpPr/>
          <p:nvPr/>
        </p:nvSpPr>
        <p:spPr>
          <a:xfrm>
            <a:off x="365760" y="1920240"/>
            <a:ext cx="91440" cy="182880"/>
          </a:xfrm>
          <a:prstGeom prst="rect">
            <a:avLst/>
          </a:prstGeom>
          <a:solidFill>
            <a:srgbClr val="E8EDF2"/>
          </a:solidFill>
          <a:ln w="12700">
            <a:solidFill>
              <a:srgbClr val="E8EDF2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1" name="Shape 8"/>
          <p:cNvSpPr/>
          <p:nvPr/>
        </p:nvSpPr>
        <p:spPr>
          <a:xfrm>
            <a:off x="256032" y="2057400"/>
            <a:ext cx="8631936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2" name="Shape 9"/>
          <p:cNvSpPr/>
          <p:nvPr/>
        </p:nvSpPr>
        <p:spPr>
          <a:xfrm>
            <a:off x="256032" y="2130552"/>
            <a:ext cx="310896" cy="310896"/>
          </a:xfrm>
          <a:prstGeom prst="line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3" name="Text 10"/>
          <p:cNvSpPr/>
          <p:nvPr/>
        </p:nvSpPr>
        <p:spPr>
          <a:xfrm>
            <a:off x="658368" y="2148840"/>
            <a:ext cx="1371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6EC82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Juil. 2025</a:t>
            </a:r>
            <a:endParaRPr lang="en-US" sz="1050" dirty="0"/>
          </a:p>
        </p:txBody>
      </p:sp>
      <p:sp>
        <p:nvSpPr>
          <p:cNvPr id="14" name="Text 11"/>
          <p:cNvSpPr/>
          <p:nvPr/>
        </p:nvSpPr>
        <p:spPr>
          <a:xfrm>
            <a:off x="2148840" y="2148840"/>
            <a:ext cx="6629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Mise à jour v1.1 du manuel d'évaluation – clarifications méthodologiques</a:t>
            </a:r>
            <a:endParaRPr lang="en-US" sz="1100" dirty="0"/>
          </a:p>
        </p:txBody>
      </p:sp>
      <p:sp>
        <p:nvSpPr>
          <p:cNvPr id="15" name="Shape 12"/>
          <p:cNvSpPr/>
          <p:nvPr/>
        </p:nvSpPr>
        <p:spPr>
          <a:xfrm>
            <a:off x="365760" y="2441448"/>
            <a:ext cx="91440" cy="182880"/>
          </a:xfrm>
          <a:prstGeom prst="rect">
            <a:avLst/>
          </a:prstGeom>
          <a:solidFill>
            <a:srgbClr val="E8EDF2"/>
          </a:solidFill>
          <a:ln w="12700">
            <a:solidFill>
              <a:srgbClr val="E8EDF2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6" name="Shape 13"/>
          <p:cNvSpPr/>
          <p:nvPr/>
        </p:nvSpPr>
        <p:spPr>
          <a:xfrm>
            <a:off x="256032" y="2578608"/>
            <a:ext cx="8631936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7" name="Shape 14"/>
          <p:cNvSpPr/>
          <p:nvPr/>
        </p:nvSpPr>
        <p:spPr>
          <a:xfrm>
            <a:off x="256032" y="2651760"/>
            <a:ext cx="310896" cy="310896"/>
          </a:xfrm>
          <a:prstGeom prst="line">
            <a:avLst/>
          </a:prstGeom>
          <a:solidFill>
            <a:srgbClr val="DD6B20"/>
          </a:solidFill>
          <a:ln w="12700">
            <a:solidFill>
              <a:srgbClr val="DD6B2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8" name="Text 15"/>
          <p:cNvSpPr/>
          <p:nvPr/>
        </p:nvSpPr>
        <p:spPr>
          <a:xfrm>
            <a:off x="658368" y="2670048"/>
            <a:ext cx="1371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DD6B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Déc. 2025</a:t>
            </a:r>
            <a:endParaRPr lang="en-US" sz="1050" dirty="0"/>
          </a:p>
        </p:txBody>
      </p:sp>
      <p:sp>
        <p:nvSpPr>
          <p:cNvPr id="19" name="Text 16"/>
          <p:cNvSpPr/>
          <p:nvPr/>
        </p:nvSpPr>
        <p:spPr>
          <a:xfrm>
            <a:off x="2148840" y="2670048"/>
            <a:ext cx="6629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Fiche pratique sur le système de cotation et la règle des 2 décimales</a:t>
            </a:r>
            <a:endParaRPr lang="en-US" sz="1100" dirty="0"/>
          </a:p>
        </p:txBody>
      </p:sp>
      <p:sp>
        <p:nvSpPr>
          <p:cNvPr id="20" name="Shape 17"/>
          <p:cNvSpPr/>
          <p:nvPr/>
        </p:nvSpPr>
        <p:spPr>
          <a:xfrm>
            <a:off x="365760" y="2962656"/>
            <a:ext cx="91440" cy="182880"/>
          </a:xfrm>
          <a:prstGeom prst="rect">
            <a:avLst/>
          </a:prstGeom>
          <a:solidFill>
            <a:srgbClr val="E8EDF2"/>
          </a:solidFill>
          <a:ln w="12700">
            <a:solidFill>
              <a:srgbClr val="E8EDF2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1" name="Shape 18"/>
          <p:cNvSpPr/>
          <p:nvPr/>
        </p:nvSpPr>
        <p:spPr>
          <a:xfrm>
            <a:off x="256032" y="3099816"/>
            <a:ext cx="8631936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2" name="Shape 19"/>
          <p:cNvSpPr/>
          <p:nvPr/>
        </p:nvSpPr>
        <p:spPr>
          <a:xfrm>
            <a:off x="256032" y="3172968"/>
            <a:ext cx="310896" cy="310896"/>
          </a:xfrm>
          <a:prstGeom prst="line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3" name="Text 20"/>
          <p:cNvSpPr/>
          <p:nvPr/>
        </p:nvSpPr>
        <p:spPr>
          <a:xfrm>
            <a:off x="658368" y="3191256"/>
            <a:ext cx="1371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Jan. 2026</a:t>
            </a:r>
            <a:endParaRPr lang="en-US" sz="1050" dirty="0"/>
          </a:p>
        </p:txBody>
      </p:sp>
      <p:sp>
        <p:nvSpPr>
          <p:cNvPr id="24" name="Text 21"/>
          <p:cNvSpPr/>
          <p:nvPr/>
        </p:nvSpPr>
        <p:spPr>
          <a:xfrm>
            <a:off x="2148840" y="3191256"/>
            <a:ext cx="6629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Fiche pratique sur la rédaction des observations par les ESSMS</a:t>
            </a:r>
            <a:endParaRPr lang="en-US" sz="1100" dirty="0"/>
          </a:p>
        </p:txBody>
      </p:sp>
      <p:sp>
        <p:nvSpPr>
          <p:cNvPr id="25" name="Shape 22"/>
          <p:cNvSpPr/>
          <p:nvPr/>
        </p:nvSpPr>
        <p:spPr>
          <a:xfrm>
            <a:off x="365760" y="3483864"/>
            <a:ext cx="91440" cy="182880"/>
          </a:xfrm>
          <a:prstGeom prst="rect">
            <a:avLst/>
          </a:prstGeom>
          <a:solidFill>
            <a:srgbClr val="E8EDF2"/>
          </a:solidFill>
          <a:ln w="12700">
            <a:solidFill>
              <a:srgbClr val="E8EDF2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6" name="Shape 23"/>
          <p:cNvSpPr/>
          <p:nvPr/>
        </p:nvSpPr>
        <p:spPr>
          <a:xfrm>
            <a:off x="256032" y="3621024"/>
            <a:ext cx="8631936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7" name="Shape 24"/>
          <p:cNvSpPr/>
          <p:nvPr/>
        </p:nvSpPr>
        <p:spPr>
          <a:xfrm>
            <a:off x="256032" y="3694176"/>
            <a:ext cx="310896" cy="310896"/>
          </a:xfrm>
          <a:prstGeom prst="line">
            <a:avLst/>
          </a:prstGeom>
          <a:solidFill>
            <a:srgbClr val="9B59B6"/>
          </a:solidFill>
          <a:ln w="12700">
            <a:solidFill>
              <a:srgbClr val="9B59B6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8" name="Text 25"/>
          <p:cNvSpPr/>
          <p:nvPr/>
        </p:nvSpPr>
        <p:spPr>
          <a:xfrm>
            <a:off x="658368" y="3712464"/>
            <a:ext cx="1371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9B59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</a:t>
            </a:r>
            <a:endParaRPr lang="en-US" sz="1050" dirty="0"/>
          </a:p>
        </p:txBody>
      </p:sp>
      <p:sp>
        <p:nvSpPr>
          <p:cNvPr id="29" name="Text 26"/>
          <p:cNvSpPr/>
          <p:nvPr/>
        </p:nvSpPr>
        <p:spPr>
          <a:xfrm>
            <a:off x="2148840" y="3712464"/>
            <a:ext cx="6629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Lancement de Qualiscope – publication publique des résultats d'évaluation</a:t>
            </a:r>
            <a:endParaRPr lang="en-US" sz="1100" dirty="0"/>
          </a:p>
        </p:txBody>
      </p:sp>
      <p:sp>
        <p:nvSpPr>
          <p:cNvPr id="30" name="Shape 27"/>
          <p:cNvSpPr/>
          <p:nvPr/>
        </p:nvSpPr>
        <p:spPr>
          <a:xfrm>
            <a:off x="365760" y="4005072"/>
            <a:ext cx="91440" cy="182880"/>
          </a:xfrm>
          <a:prstGeom prst="rect">
            <a:avLst/>
          </a:prstGeom>
          <a:solidFill>
            <a:srgbClr val="E8EDF2"/>
          </a:solidFill>
          <a:ln w="12700">
            <a:solidFill>
              <a:srgbClr val="E8EDF2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1" name="Shape 28"/>
          <p:cNvSpPr/>
          <p:nvPr/>
        </p:nvSpPr>
        <p:spPr>
          <a:xfrm>
            <a:off x="256032" y="4142232"/>
            <a:ext cx="8631936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2" name="Shape 29"/>
          <p:cNvSpPr/>
          <p:nvPr/>
        </p:nvSpPr>
        <p:spPr>
          <a:xfrm>
            <a:off x="256032" y="4215384"/>
            <a:ext cx="310896" cy="310896"/>
          </a:xfrm>
          <a:prstGeom prst="lin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3" name="Text 30"/>
          <p:cNvSpPr/>
          <p:nvPr/>
        </p:nvSpPr>
        <p:spPr>
          <a:xfrm>
            <a:off x="658368" y="4233672"/>
            <a:ext cx="1371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2026-2027</a:t>
            </a:r>
            <a:endParaRPr lang="en-US" sz="1050" dirty="0"/>
          </a:p>
        </p:txBody>
      </p:sp>
      <p:sp>
        <p:nvSpPr>
          <p:cNvPr id="34" name="Text 31"/>
          <p:cNvSpPr/>
          <p:nvPr/>
        </p:nvSpPr>
        <p:spPr>
          <a:xfrm>
            <a:off x="2148840" y="4233672"/>
            <a:ext cx="6629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Premières publications des classes A-D pour les EHPAD évalués</a:t>
            </a:r>
            <a:endParaRPr lang="en-US" sz="1100" dirty="0"/>
          </a:p>
        </p:txBody>
      </p:sp>
      <p:sp>
        <p:nvSpPr>
          <p:cNvPr id="35" name="Text 32"/>
          <p:cNvSpPr/>
          <p:nvPr/>
        </p:nvSpPr>
        <p:spPr>
          <a:xfrm>
            <a:off x="256032" y="4663440"/>
            <a:ext cx="863193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2B6C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 EHPAD doivent maintenir une veille constante via leurs Structures Régionales d'Appui (SRA) pour adapter leurs organisations aux nouvelles précisions méthodologiques.</a:t>
            </a:r>
            <a:endParaRPr lang="en-US" sz="900" dirty="0"/>
          </a:p>
        </p:txBody>
      </p:sp>
      <p:sp>
        <p:nvSpPr>
          <p:cNvPr id="36" name="Shape 33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7" name="Text 34"/>
          <p:cNvSpPr/>
          <p:nvPr/>
        </p:nvSpPr>
        <p:spPr>
          <a:xfrm>
            <a:off x="182880" y="4818888"/>
            <a:ext cx="27432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SOS EHPAD</a:t>
            </a:r>
            <a:endParaRPr lang="en-US" sz="1000" dirty="0"/>
          </a:p>
        </p:txBody>
      </p:sp>
      <p:sp>
        <p:nvSpPr>
          <p:cNvPr id="38" name="Text 35"/>
          <p:cNvSpPr/>
          <p:nvPr/>
        </p:nvSpPr>
        <p:spPr>
          <a:xfrm>
            <a:off x="8686800" y="4818888"/>
            <a:ext cx="3657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41</a:t>
            </a:r>
            <a:endParaRPr lang="en-US" sz="1000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2">
    <p:bg>
      <p:bgPr>
        <a:solidFill>
          <a:srgbClr val="F5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30768" y="73152"/>
            <a:ext cx="457200" cy="4572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182880" y="201168"/>
            <a:ext cx="2560320" cy="256032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" name="Text 1"/>
          <p:cNvSpPr/>
          <p:nvPr/>
        </p:nvSpPr>
        <p:spPr>
          <a:xfrm>
            <a:off x="182880" y="219456"/>
            <a:ext cx="25603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CONCLUSION · Messages clés</a:t>
            </a:r>
            <a:endParaRPr lang="en-US" sz="950" dirty="0"/>
          </a:p>
        </p:txBody>
      </p:sp>
      <p:sp>
        <p:nvSpPr>
          <p:cNvPr id="5" name="Text 2"/>
          <p:cNvSpPr/>
          <p:nvPr/>
        </p:nvSpPr>
        <p:spPr>
          <a:xfrm>
            <a:off x="320040" y="502920"/>
            <a:ext cx="8503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Les 6 messages clés à retenir</a:t>
            </a:r>
            <a:endParaRPr lang="en-US" sz="2800" dirty="0"/>
          </a:p>
        </p:txBody>
      </p:sp>
      <p:sp>
        <p:nvSpPr>
          <p:cNvPr id="6" name="Shape 3"/>
          <p:cNvSpPr/>
          <p:nvPr/>
        </p:nvSpPr>
        <p:spPr>
          <a:xfrm>
            <a:off x="256032" y="1536192"/>
            <a:ext cx="4251960" cy="987552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7" name="Shape 4"/>
          <p:cNvSpPr/>
          <p:nvPr/>
        </p:nvSpPr>
        <p:spPr>
          <a:xfrm>
            <a:off x="256032" y="1536192"/>
            <a:ext cx="457200" cy="987552"/>
          </a:xfrm>
          <a:prstGeom prst="rect">
            <a:avLst/>
          </a:prstGeom>
          <a:solidFill>
            <a:srgbClr val="2B6CB0"/>
          </a:solidFill>
          <a:ln w="12700">
            <a:solidFill>
              <a:srgbClr val="2B6CB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" name="Text 5"/>
          <p:cNvSpPr/>
          <p:nvPr/>
        </p:nvSpPr>
        <p:spPr>
          <a:xfrm>
            <a:off x="274320" y="1810512"/>
            <a:ext cx="42062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800" dirty="0"/>
          </a:p>
        </p:txBody>
      </p:sp>
      <p:sp>
        <p:nvSpPr>
          <p:cNvPr id="9" name="Text 6"/>
          <p:cNvSpPr/>
          <p:nvPr/>
        </p:nvSpPr>
        <p:spPr>
          <a:xfrm>
            <a:off x="804672" y="1627632"/>
            <a:ext cx="361188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 18 critères impératifs sont le « socle de survie » : toute cotation &lt; 4/4 déclenche une procédure formelle auprès des ATC.</a:t>
            </a:r>
            <a:endParaRPr lang="en-US" sz="1050" dirty="0"/>
          </a:p>
        </p:txBody>
      </p:sp>
      <p:sp>
        <p:nvSpPr>
          <p:cNvPr id="10" name="Shape 7"/>
          <p:cNvSpPr/>
          <p:nvPr/>
        </p:nvSpPr>
        <p:spPr>
          <a:xfrm>
            <a:off x="4690872" y="1536192"/>
            <a:ext cx="4251960" cy="987552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1" name="Shape 8"/>
          <p:cNvSpPr/>
          <p:nvPr/>
        </p:nvSpPr>
        <p:spPr>
          <a:xfrm>
            <a:off x="4690872" y="1536192"/>
            <a:ext cx="457200" cy="987552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2" name="Text 9"/>
          <p:cNvSpPr/>
          <p:nvPr/>
        </p:nvSpPr>
        <p:spPr>
          <a:xfrm>
            <a:off x="4709160" y="1810512"/>
            <a:ext cx="42062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800" dirty="0"/>
          </a:p>
        </p:txBody>
      </p:sp>
      <p:sp>
        <p:nvSpPr>
          <p:cNvPr id="13" name="Text 10"/>
          <p:cNvSpPr/>
          <p:nvPr/>
        </p:nvSpPr>
        <p:spPr>
          <a:xfrm>
            <a:off x="5239512" y="1627632"/>
            <a:ext cx="361188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règle des 2 décimales (depuis fin 2024) interdit tout compromis : un seul élément insuffisant suffit à ne pas atteindre la note 4.</a:t>
            </a:r>
            <a:endParaRPr lang="en-US" sz="1050" dirty="0"/>
          </a:p>
        </p:txBody>
      </p:sp>
      <p:sp>
        <p:nvSpPr>
          <p:cNvPr id="14" name="Shape 11"/>
          <p:cNvSpPr/>
          <p:nvPr/>
        </p:nvSpPr>
        <p:spPr>
          <a:xfrm>
            <a:off x="256032" y="2606040"/>
            <a:ext cx="4251960" cy="987552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5" name="Shape 12"/>
          <p:cNvSpPr/>
          <p:nvPr/>
        </p:nvSpPr>
        <p:spPr>
          <a:xfrm>
            <a:off x="256032" y="2606040"/>
            <a:ext cx="457200" cy="987552"/>
          </a:xfrm>
          <a:prstGeom prst="rect">
            <a:avLst/>
          </a:prstGeom>
          <a:solidFill>
            <a:srgbClr val="DD6B20"/>
          </a:solidFill>
          <a:ln w="12700">
            <a:solidFill>
              <a:srgbClr val="DD6B2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6" name="Text 13"/>
          <p:cNvSpPr/>
          <p:nvPr/>
        </p:nvSpPr>
        <p:spPr>
          <a:xfrm>
            <a:off x="274320" y="2880360"/>
            <a:ext cx="42062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800" dirty="0"/>
          </a:p>
        </p:txBody>
      </p:sp>
      <p:sp>
        <p:nvSpPr>
          <p:cNvPr id="17" name="Text 14"/>
          <p:cNvSpPr/>
          <p:nvPr/>
        </p:nvSpPr>
        <p:spPr>
          <a:xfrm>
            <a:off x="804672" y="2697480"/>
            <a:ext cx="361188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dossier de preuves doit exister AVANT la visite. Aucun document produit après ne sera pris en compte dans la cotation.</a:t>
            </a:r>
            <a:endParaRPr lang="en-US" sz="1050" dirty="0"/>
          </a:p>
        </p:txBody>
      </p:sp>
      <p:sp>
        <p:nvSpPr>
          <p:cNvPr id="18" name="Shape 15"/>
          <p:cNvSpPr/>
          <p:nvPr/>
        </p:nvSpPr>
        <p:spPr>
          <a:xfrm>
            <a:off x="4690872" y="2606040"/>
            <a:ext cx="4251960" cy="987552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9" name="Shape 16"/>
          <p:cNvSpPr/>
          <p:nvPr/>
        </p:nvSpPr>
        <p:spPr>
          <a:xfrm>
            <a:off x="4690872" y="2606040"/>
            <a:ext cx="457200" cy="987552"/>
          </a:xfrm>
          <a:prstGeom prst="rect">
            <a:avLst/>
          </a:prstGeom>
          <a:solidFill>
            <a:srgbClr val="9B59B6"/>
          </a:solidFill>
          <a:ln w="12700">
            <a:solidFill>
              <a:srgbClr val="9B59B6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0" name="Text 17"/>
          <p:cNvSpPr/>
          <p:nvPr/>
        </p:nvSpPr>
        <p:spPr>
          <a:xfrm>
            <a:off x="4709160" y="2880360"/>
            <a:ext cx="42062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800" dirty="0"/>
          </a:p>
        </p:txBody>
      </p:sp>
      <p:sp>
        <p:nvSpPr>
          <p:cNvPr id="21" name="Text 18"/>
          <p:cNvSpPr/>
          <p:nvPr/>
        </p:nvSpPr>
        <p:spPr>
          <a:xfrm>
            <a:off x="5239512" y="2697480"/>
            <a:ext cx="361188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cotation NC est quasiment interdite sur les critères impératifs. L'absence de risque réalisé ne justifie pas l'absence de préparation.</a:t>
            </a:r>
            <a:endParaRPr lang="en-US" sz="1050" dirty="0"/>
          </a:p>
        </p:txBody>
      </p:sp>
      <p:sp>
        <p:nvSpPr>
          <p:cNvPr id="22" name="Shape 19"/>
          <p:cNvSpPr/>
          <p:nvPr/>
        </p:nvSpPr>
        <p:spPr>
          <a:xfrm>
            <a:off x="256032" y="3675888"/>
            <a:ext cx="4251960" cy="987552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3" name="Shape 20"/>
          <p:cNvSpPr/>
          <p:nvPr/>
        </p:nvSpPr>
        <p:spPr>
          <a:xfrm>
            <a:off x="256032" y="3675888"/>
            <a:ext cx="457200" cy="987552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4" name="Text 21"/>
          <p:cNvSpPr/>
          <p:nvPr/>
        </p:nvSpPr>
        <p:spPr>
          <a:xfrm>
            <a:off x="274320" y="3950208"/>
            <a:ext cx="42062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1800" dirty="0"/>
          </a:p>
        </p:txBody>
      </p:sp>
      <p:sp>
        <p:nvSpPr>
          <p:cNvPr id="25" name="Text 22"/>
          <p:cNvSpPr/>
          <p:nvPr/>
        </p:nvSpPr>
        <p:spPr>
          <a:xfrm>
            <a:off x="804672" y="3767328"/>
            <a:ext cx="361188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Qualiscope rend les résultats publics dès 2026 : les classes A-D deviennent un signal fort pour les familles et les professionnels.</a:t>
            </a:r>
            <a:endParaRPr lang="en-US" sz="1050" dirty="0"/>
          </a:p>
        </p:txBody>
      </p:sp>
      <p:sp>
        <p:nvSpPr>
          <p:cNvPr id="26" name="Shape 23"/>
          <p:cNvSpPr/>
          <p:nvPr/>
        </p:nvSpPr>
        <p:spPr>
          <a:xfrm>
            <a:off x="4690872" y="3675888"/>
            <a:ext cx="4251960" cy="987552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7" name="Shape 24"/>
          <p:cNvSpPr/>
          <p:nvPr/>
        </p:nvSpPr>
        <p:spPr>
          <a:xfrm>
            <a:off x="4690872" y="3675888"/>
            <a:ext cx="457200" cy="987552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8" name="Text 25"/>
          <p:cNvSpPr/>
          <p:nvPr/>
        </p:nvSpPr>
        <p:spPr>
          <a:xfrm>
            <a:off x="4709160" y="3950208"/>
            <a:ext cx="42062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</a:t>
            </a:r>
            <a:endParaRPr lang="en-US" sz="1800" dirty="0"/>
          </a:p>
        </p:txBody>
      </p:sp>
      <p:sp>
        <p:nvSpPr>
          <p:cNvPr id="29" name="Text 26"/>
          <p:cNvSpPr/>
          <p:nvPr/>
        </p:nvSpPr>
        <p:spPr>
          <a:xfrm>
            <a:off x="5239512" y="3767328"/>
            <a:ext cx="361188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référentiel est vivant : une veille continue via les SRA et les fiches pratiques HAS est indispensable pour rester conformes.</a:t>
            </a:r>
            <a:endParaRPr lang="en-US" sz="1050" dirty="0"/>
          </a:p>
        </p:txBody>
      </p:sp>
      <p:sp>
        <p:nvSpPr>
          <p:cNvPr id="30" name="Shape 27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1" name="Text 28"/>
          <p:cNvSpPr/>
          <p:nvPr/>
        </p:nvSpPr>
        <p:spPr>
          <a:xfrm>
            <a:off x="182880" y="4818888"/>
            <a:ext cx="27432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SOS EHPAD</a:t>
            </a:r>
            <a:endParaRPr lang="en-US" sz="1000" dirty="0"/>
          </a:p>
        </p:txBody>
      </p:sp>
      <p:sp>
        <p:nvSpPr>
          <p:cNvPr id="32" name="Text 29"/>
          <p:cNvSpPr/>
          <p:nvPr/>
        </p:nvSpPr>
        <p:spPr>
          <a:xfrm>
            <a:off x="8686800" y="4818888"/>
            <a:ext cx="3657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42</a:t>
            </a:r>
            <a:endParaRPr lang="en-US" sz="1000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3">
    <p:bg>
      <p:bgPr>
        <a:solidFill>
          <a:srgbClr val="F5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30768" y="73152"/>
            <a:ext cx="457200" cy="4572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182880" y="201168"/>
            <a:ext cx="2560320" cy="256032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" name="Text 1"/>
          <p:cNvSpPr/>
          <p:nvPr/>
        </p:nvSpPr>
        <p:spPr>
          <a:xfrm>
            <a:off x="182880" y="219456"/>
            <a:ext cx="25603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RÉFÉRENCES</a:t>
            </a:r>
            <a:endParaRPr lang="en-US" sz="950" dirty="0"/>
          </a:p>
        </p:txBody>
      </p:sp>
      <p:sp>
        <p:nvSpPr>
          <p:cNvPr id="5" name="Text 2"/>
          <p:cNvSpPr/>
          <p:nvPr/>
        </p:nvSpPr>
        <p:spPr>
          <a:xfrm>
            <a:off x="320040" y="502920"/>
            <a:ext cx="8503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Sources et références</a:t>
            </a:r>
            <a:endParaRPr lang="en-US" sz="2800" dirty="0"/>
          </a:p>
        </p:txBody>
      </p:sp>
      <p:sp>
        <p:nvSpPr>
          <p:cNvPr id="6" name="Shape 3"/>
          <p:cNvSpPr/>
          <p:nvPr/>
        </p:nvSpPr>
        <p:spPr>
          <a:xfrm>
            <a:off x="320040" y="1188720"/>
            <a:ext cx="54864" cy="237744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" name="Text 4"/>
          <p:cNvSpPr/>
          <p:nvPr/>
        </p:nvSpPr>
        <p:spPr>
          <a:xfrm>
            <a:off x="457200" y="1188720"/>
            <a:ext cx="8321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B6C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Textes réglementaires, publications HAS et ressources sectorielles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320040" y="1481328"/>
            <a:ext cx="8503920" cy="3108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Loi n° 2019-774 du 24 juillet 2019 relative à l'organisation et à la transformation du système de santé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Manuel d'évaluation HAS v1.1 – Juillet 2025 (has-sante.fr)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Fiche pratique : Système de cotation du dispositif d'évaluation – Décembre 2025 (HAS)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Fiche pratique : Rédaction des observations par les ESSMS – Janvier 2026 (HAS)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Note méthodologique : Publication des résultats – Échelle qualité A-D (HAS)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Guide pratique ESSMS – Fédération des acteurs de la solidarité, janvier 2025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Fiches mémos critères impératifs – FORAP (Fédération des Organismes Régionaux d'Appui Professionnels)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Critères impératifs HAS – ARS Bretagne, Juin 2022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Guide d'utilisation Synaé – auto-évaluation et évaluation multi-ESSMS (HAS, 2022-2023)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Qualitia Inspection : analyse des critères impératifs et génériques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AGEVAL : Nouveau dispositif d'évaluation HAS 2022 des ESSMS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Qualiscope : https://qualiscope.has-sante.fr (publication des résultats dès 2026)</a:t>
            </a:r>
            <a:endParaRPr lang="en-US" sz="1050" dirty="0"/>
          </a:p>
        </p:txBody>
      </p:sp>
      <p:sp>
        <p:nvSpPr>
          <p:cNvPr id="9" name="Shape 6"/>
          <p:cNvSpPr/>
          <p:nvPr/>
        </p:nvSpPr>
        <p:spPr>
          <a:xfrm>
            <a:off x="256032" y="4617720"/>
            <a:ext cx="8631936" cy="137160"/>
          </a:xfrm>
          <a:prstGeom prst="rect">
            <a:avLst/>
          </a:prstGeom>
          <a:solidFill>
            <a:srgbClr val="E8EDF2"/>
          </a:solidFill>
          <a:ln w="12700">
            <a:solidFill>
              <a:srgbClr val="E8EDF2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0" name="Text 7"/>
          <p:cNvSpPr/>
          <p:nvPr/>
        </p:nvSpPr>
        <p:spPr>
          <a:xfrm>
            <a:off x="256032" y="4626864"/>
            <a:ext cx="8631936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2B6C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Sources complètes disponibles sur has-sante.fr · federationsolidarite.org · forap.fr · qualitia-inspection.fr</a:t>
            </a:r>
            <a:endParaRPr lang="en-US" sz="850" dirty="0"/>
          </a:p>
        </p:txBody>
      </p:sp>
      <p:sp>
        <p:nvSpPr>
          <p:cNvPr id="11" name="Shape 8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2" name="Text 9"/>
          <p:cNvSpPr/>
          <p:nvPr/>
        </p:nvSpPr>
        <p:spPr>
          <a:xfrm>
            <a:off x="182880" y="4818888"/>
            <a:ext cx="27432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SOS EHPAD</a:t>
            </a:r>
            <a:endParaRPr lang="en-US" sz="1000" dirty="0"/>
          </a:p>
        </p:txBody>
      </p:sp>
      <p:sp>
        <p:nvSpPr>
          <p:cNvPr id="13" name="Text 10"/>
          <p:cNvSpPr/>
          <p:nvPr/>
        </p:nvSpPr>
        <p:spPr>
          <a:xfrm>
            <a:off x="8686800" y="4818888"/>
            <a:ext cx="3657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43</a:t>
            </a:r>
            <a:endParaRPr lang="en-US" sz="1000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4">
    <p:bg>
      <p:bgPr>
        <a:solidFill>
          <a:srgbClr val="1A3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274320"/>
            <a:ext cx="1005840" cy="100584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508760" y="1280160"/>
            <a:ext cx="73152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Merci de votre attention</a:t>
            </a:r>
            <a:endParaRPr lang="en-US" sz="3600" dirty="0"/>
          </a:p>
        </p:txBody>
      </p:sp>
      <p:sp>
        <p:nvSpPr>
          <p:cNvPr id="5" name="Shape 2"/>
          <p:cNvSpPr/>
          <p:nvPr/>
        </p:nvSpPr>
        <p:spPr>
          <a:xfrm>
            <a:off x="1508760" y="2194560"/>
            <a:ext cx="7132320" cy="45720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6" name="Text 3"/>
          <p:cNvSpPr/>
          <p:nvPr/>
        </p:nvSpPr>
        <p:spPr>
          <a:xfrm>
            <a:off x="1508760" y="2331720"/>
            <a:ext cx="73152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certification des EHPAD en France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Référentiel HAS – 18 Critères Impératifs – Qualiscope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1508760" y="3246120"/>
            <a:ext cx="5486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6EC82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SOS EHPAD  |  </a:t>
            </a:r>
            <a:r>
              <a:rPr lang="en-US" sz="1200" b="1" dirty="0" err="1">
                <a:solidFill>
                  <a:srgbClr val="6EC82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sosehpad.com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1508760" y="429768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Référentiel v1.1 – Juillet 2025  •  Fiches pratiques HAS – Janvier 2026</a:t>
            </a:r>
            <a:endParaRPr lang="en-US" sz="1000" dirty="0"/>
          </a:p>
        </p:txBody>
      </p:sp>
      <p:sp>
        <p:nvSpPr>
          <p:cNvPr id="9" name="Shape 6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0" name="Text 7"/>
          <p:cNvSpPr/>
          <p:nvPr/>
        </p:nvSpPr>
        <p:spPr>
          <a:xfrm>
            <a:off x="228600" y="4818888"/>
            <a:ext cx="36576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SOS EHPAD</a:t>
            </a:r>
            <a:endParaRPr lang="en-US" sz="1000" dirty="0"/>
          </a:p>
        </p:txBody>
      </p:sp>
      <p:sp>
        <p:nvSpPr>
          <p:cNvPr id="11" name="Text 8"/>
          <p:cNvSpPr/>
          <p:nvPr/>
        </p:nvSpPr>
        <p:spPr>
          <a:xfrm>
            <a:off x="7772400" y="4818888"/>
            <a:ext cx="1280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Février 2026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30768" y="73152"/>
            <a:ext cx="457200" cy="4572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182880" y="201168"/>
            <a:ext cx="2560320" cy="256032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" name="Text 1"/>
          <p:cNvSpPr/>
          <p:nvPr/>
        </p:nvSpPr>
        <p:spPr>
          <a:xfrm>
            <a:off x="182880" y="219456"/>
            <a:ext cx="25603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PARTIE 01 · Contexte réglementaire</a:t>
            </a:r>
            <a:endParaRPr lang="en-US" sz="950" dirty="0"/>
          </a:p>
        </p:txBody>
      </p:sp>
      <p:sp>
        <p:nvSpPr>
          <p:cNvPr id="5" name="Text 2"/>
          <p:cNvSpPr/>
          <p:nvPr/>
        </p:nvSpPr>
        <p:spPr>
          <a:xfrm>
            <a:off x="320040" y="502920"/>
            <a:ext cx="8503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 rôle central de la HAS dans le dispositif</a:t>
            </a:r>
            <a:endParaRPr lang="en-US" sz="2800" dirty="0"/>
          </a:p>
        </p:txBody>
      </p:sp>
      <p:sp>
        <p:nvSpPr>
          <p:cNvPr id="6" name="Shape 3"/>
          <p:cNvSpPr/>
          <p:nvPr/>
        </p:nvSpPr>
        <p:spPr>
          <a:xfrm>
            <a:off x="256032" y="1572768"/>
            <a:ext cx="2697480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7" name="Shape 4"/>
          <p:cNvSpPr/>
          <p:nvPr/>
        </p:nvSpPr>
        <p:spPr>
          <a:xfrm>
            <a:off x="256032" y="1572768"/>
            <a:ext cx="2697480" cy="54864"/>
          </a:xfrm>
          <a:prstGeom prst="rect">
            <a:avLst/>
          </a:prstGeom>
          <a:solidFill>
            <a:srgbClr val="2B6CB0"/>
          </a:solidFill>
          <a:ln w="12700">
            <a:solidFill>
              <a:srgbClr val="2B6CB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" name="Text 5"/>
          <p:cNvSpPr/>
          <p:nvPr/>
        </p:nvSpPr>
        <p:spPr>
          <a:xfrm>
            <a:off x="347472" y="1682496"/>
            <a:ext cx="2514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📋 Rédige le référentiel national</a:t>
            </a:r>
            <a:endParaRPr lang="en-US" sz="1150" dirty="0"/>
          </a:p>
        </p:txBody>
      </p:sp>
      <p:sp>
        <p:nvSpPr>
          <p:cNvPr id="9" name="Text 6"/>
          <p:cNvSpPr/>
          <p:nvPr/>
        </p:nvSpPr>
        <p:spPr>
          <a:xfrm>
            <a:off x="347472" y="1993392"/>
            <a:ext cx="2514600" cy="7223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Publication en mars 2022, mis à jour en juillet 2025 (v1.1). Document unique pour 30 000 ESSMS.</a:t>
            </a:r>
            <a:endParaRPr lang="en-US" sz="1000" dirty="0"/>
          </a:p>
        </p:txBody>
      </p:sp>
      <p:sp>
        <p:nvSpPr>
          <p:cNvPr id="10" name="Shape 7"/>
          <p:cNvSpPr/>
          <p:nvPr/>
        </p:nvSpPr>
        <p:spPr>
          <a:xfrm>
            <a:off x="3108960" y="1572768"/>
            <a:ext cx="2697480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1" name="Shape 8"/>
          <p:cNvSpPr/>
          <p:nvPr/>
        </p:nvSpPr>
        <p:spPr>
          <a:xfrm>
            <a:off x="3108960" y="1572768"/>
            <a:ext cx="2697480" cy="54864"/>
          </a:xfrm>
          <a:prstGeom prst="rect">
            <a:avLst/>
          </a:prstGeom>
          <a:solidFill>
            <a:srgbClr val="2B6CB0"/>
          </a:solidFill>
          <a:ln w="12700">
            <a:solidFill>
              <a:srgbClr val="2B6CB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2" name="Text 9"/>
          <p:cNvSpPr/>
          <p:nvPr/>
        </p:nvSpPr>
        <p:spPr>
          <a:xfrm>
            <a:off x="3200400" y="1682496"/>
            <a:ext cx="2514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🏅 Accrédite les organismes évaluateurs</a:t>
            </a:r>
            <a:endParaRPr lang="en-US" sz="1150" dirty="0"/>
          </a:p>
        </p:txBody>
      </p:sp>
      <p:sp>
        <p:nvSpPr>
          <p:cNvPr id="13" name="Text 10"/>
          <p:cNvSpPr/>
          <p:nvPr/>
        </p:nvSpPr>
        <p:spPr>
          <a:xfrm>
            <a:off x="3200400" y="1993392"/>
            <a:ext cx="2514600" cy="7223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 OE doivent obtenir l'accréditation COFRAC avant de pouvoir évaluer les ESSMS sur le terrain.</a:t>
            </a:r>
            <a:endParaRPr lang="en-US" sz="1000" dirty="0"/>
          </a:p>
        </p:txBody>
      </p:sp>
      <p:sp>
        <p:nvSpPr>
          <p:cNvPr id="14" name="Shape 11"/>
          <p:cNvSpPr/>
          <p:nvPr/>
        </p:nvSpPr>
        <p:spPr>
          <a:xfrm>
            <a:off x="5961888" y="1572768"/>
            <a:ext cx="2697480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5" name="Shape 12"/>
          <p:cNvSpPr/>
          <p:nvPr/>
        </p:nvSpPr>
        <p:spPr>
          <a:xfrm>
            <a:off x="5961888" y="1572768"/>
            <a:ext cx="2697480" cy="54864"/>
          </a:xfrm>
          <a:prstGeom prst="rect">
            <a:avLst/>
          </a:prstGeom>
          <a:solidFill>
            <a:srgbClr val="2B6CB0"/>
          </a:solidFill>
          <a:ln w="12700">
            <a:solidFill>
              <a:srgbClr val="2B6CB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6" name="Text 13"/>
          <p:cNvSpPr/>
          <p:nvPr/>
        </p:nvSpPr>
        <p:spPr>
          <a:xfrm>
            <a:off x="6053328" y="1682496"/>
            <a:ext cx="2514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📊 Publie les résultats sur Qualiscope</a:t>
            </a:r>
            <a:endParaRPr lang="en-US" sz="1150" dirty="0"/>
          </a:p>
        </p:txBody>
      </p:sp>
      <p:sp>
        <p:nvSpPr>
          <p:cNvPr id="17" name="Text 14"/>
          <p:cNvSpPr/>
          <p:nvPr/>
        </p:nvSpPr>
        <p:spPr>
          <a:xfrm>
            <a:off x="6053328" y="1993392"/>
            <a:ext cx="2514600" cy="7223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Depuis 2026, les résultats des évaluations sont accessibles au public via la plateforme nationale Qualiscope.</a:t>
            </a:r>
            <a:endParaRPr lang="en-US" sz="1000" dirty="0"/>
          </a:p>
        </p:txBody>
      </p:sp>
      <p:sp>
        <p:nvSpPr>
          <p:cNvPr id="18" name="Shape 15"/>
          <p:cNvSpPr/>
          <p:nvPr/>
        </p:nvSpPr>
        <p:spPr>
          <a:xfrm>
            <a:off x="256032" y="2916936"/>
            <a:ext cx="2697480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9" name="Shape 16"/>
          <p:cNvSpPr/>
          <p:nvPr/>
        </p:nvSpPr>
        <p:spPr>
          <a:xfrm>
            <a:off x="256032" y="2916936"/>
            <a:ext cx="2697480" cy="54864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0" name="Text 17"/>
          <p:cNvSpPr/>
          <p:nvPr/>
        </p:nvSpPr>
        <p:spPr>
          <a:xfrm>
            <a:off x="347472" y="3026664"/>
            <a:ext cx="2514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⚙️ Administre la plateforme Synaé</a:t>
            </a:r>
            <a:endParaRPr lang="en-US" sz="1150" dirty="0"/>
          </a:p>
        </p:txBody>
      </p:sp>
      <p:sp>
        <p:nvSpPr>
          <p:cNvPr id="21" name="Text 18"/>
          <p:cNvSpPr/>
          <p:nvPr/>
        </p:nvSpPr>
        <p:spPr>
          <a:xfrm>
            <a:off x="347472" y="3337560"/>
            <a:ext cx="2514600" cy="7223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Outil numérique obligatoire pour la saisie, la transmission et le traitement des données d'évaluation.</a:t>
            </a:r>
            <a:endParaRPr lang="en-US" sz="1000" dirty="0"/>
          </a:p>
        </p:txBody>
      </p:sp>
      <p:sp>
        <p:nvSpPr>
          <p:cNvPr id="22" name="Shape 19"/>
          <p:cNvSpPr/>
          <p:nvPr/>
        </p:nvSpPr>
        <p:spPr>
          <a:xfrm>
            <a:off x="3108960" y="2916936"/>
            <a:ext cx="2697480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3" name="Shape 20"/>
          <p:cNvSpPr/>
          <p:nvPr/>
        </p:nvSpPr>
        <p:spPr>
          <a:xfrm>
            <a:off x="3108960" y="2916936"/>
            <a:ext cx="2697480" cy="54864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4" name="Text 21"/>
          <p:cNvSpPr/>
          <p:nvPr/>
        </p:nvSpPr>
        <p:spPr>
          <a:xfrm>
            <a:off x="3200400" y="3026664"/>
            <a:ext cx="2514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📝 Publie des fiches pratiques</a:t>
            </a:r>
            <a:endParaRPr lang="en-US" sz="1150" dirty="0"/>
          </a:p>
        </p:txBody>
      </p:sp>
      <p:sp>
        <p:nvSpPr>
          <p:cNvPr id="25" name="Text 22"/>
          <p:cNvSpPr/>
          <p:nvPr/>
        </p:nvSpPr>
        <p:spPr>
          <a:xfrm>
            <a:off x="3200400" y="3337560"/>
            <a:ext cx="2514600" cy="7223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Guides méthodologiques réguliers (cotation NC, observations, multi-ESSMS) pour préciser les modalités.</a:t>
            </a:r>
            <a:endParaRPr lang="en-US" sz="1000" dirty="0"/>
          </a:p>
        </p:txBody>
      </p:sp>
      <p:sp>
        <p:nvSpPr>
          <p:cNvPr id="26" name="Shape 23"/>
          <p:cNvSpPr/>
          <p:nvPr/>
        </p:nvSpPr>
        <p:spPr>
          <a:xfrm>
            <a:off x="5961888" y="2916936"/>
            <a:ext cx="2697480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7" name="Shape 24"/>
          <p:cNvSpPr/>
          <p:nvPr/>
        </p:nvSpPr>
        <p:spPr>
          <a:xfrm>
            <a:off x="5961888" y="2916936"/>
            <a:ext cx="2697480" cy="54864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8" name="Text 25"/>
          <p:cNvSpPr/>
          <p:nvPr/>
        </p:nvSpPr>
        <p:spPr>
          <a:xfrm>
            <a:off x="6053328" y="3026664"/>
            <a:ext cx="2514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🔍 Régule les autorités de contrôle (ATC)</a:t>
            </a:r>
            <a:endParaRPr lang="en-US" sz="1150" dirty="0"/>
          </a:p>
        </p:txBody>
      </p:sp>
      <p:sp>
        <p:nvSpPr>
          <p:cNvPr id="29" name="Text 26"/>
          <p:cNvSpPr/>
          <p:nvPr/>
        </p:nvSpPr>
        <p:spPr>
          <a:xfrm>
            <a:off x="6053328" y="3337560"/>
            <a:ext cx="2514600" cy="7223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 ARS et les Conseils Départementaux reçoivent les rapports et pilotent les suites à donner.</a:t>
            </a:r>
            <a:endParaRPr lang="en-US" sz="1000" dirty="0"/>
          </a:p>
        </p:txBody>
      </p:sp>
      <p:sp>
        <p:nvSpPr>
          <p:cNvPr id="30" name="Shape 27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1" name="Text 28"/>
          <p:cNvSpPr/>
          <p:nvPr/>
        </p:nvSpPr>
        <p:spPr>
          <a:xfrm>
            <a:off x="182880" y="4818888"/>
            <a:ext cx="27432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SOS EHPAD</a:t>
            </a:r>
            <a:endParaRPr lang="en-US" sz="1000" dirty="0"/>
          </a:p>
        </p:txBody>
      </p:sp>
      <p:sp>
        <p:nvSpPr>
          <p:cNvPr id="32" name="Text 29"/>
          <p:cNvSpPr/>
          <p:nvPr/>
        </p:nvSpPr>
        <p:spPr>
          <a:xfrm>
            <a:off x="8686800" y="4818888"/>
            <a:ext cx="3657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30768" y="73152"/>
            <a:ext cx="457200" cy="4572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182880" y="201168"/>
            <a:ext cx="2560320" cy="256032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" name="Text 1"/>
          <p:cNvSpPr/>
          <p:nvPr/>
        </p:nvSpPr>
        <p:spPr>
          <a:xfrm>
            <a:off x="182880" y="219456"/>
            <a:ext cx="25603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PARTIE 01 · Contexte réglementaire</a:t>
            </a:r>
            <a:endParaRPr lang="en-US" sz="950" dirty="0"/>
          </a:p>
        </p:txBody>
      </p:sp>
      <p:sp>
        <p:nvSpPr>
          <p:cNvPr id="5" name="Text 2"/>
          <p:cNvSpPr/>
          <p:nvPr/>
        </p:nvSpPr>
        <p:spPr>
          <a:xfrm>
            <a:off x="320040" y="502920"/>
            <a:ext cx="8503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Avant / Après la réforme de 2019</a:t>
            </a:r>
            <a:endParaRPr lang="en-US" sz="2800" dirty="0"/>
          </a:p>
        </p:txBody>
      </p:sp>
      <p:sp>
        <p:nvSpPr>
          <p:cNvPr id="6" name="Shape 3"/>
          <p:cNvSpPr/>
          <p:nvPr/>
        </p:nvSpPr>
        <p:spPr>
          <a:xfrm>
            <a:off x="320040" y="1188720"/>
            <a:ext cx="54864" cy="237744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" name="Text 4"/>
          <p:cNvSpPr/>
          <p:nvPr/>
        </p:nvSpPr>
        <p:spPr>
          <a:xfrm>
            <a:off x="457200" y="1188720"/>
            <a:ext cx="8321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B6C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l'évaluation duale vers l'évaluation unique quinquennale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274320" y="1508760"/>
            <a:ext cx="4023360" cy="301752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9" name="Shape 6"/>
          <p:cNvSpPr/>
          <p:nvPr/>
        </p:nvSpPr>
        <p:spPr>
          <a:xfrm>
            <a:off x="274320" y="1508760"/>
            <a:ext cx="4023360" cy="347472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0" name="Text 7"/>
          <p:cNvSpPr/>
          <p:nvPr/>
        </p:nvSpPr>
        <p:spPr>
          <a:xfrm>
            <a:off x="365760" y="1536192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❌  AVANT 2019</a:t>
            </a:r>
            <a:endParaRPr lang="en-US" sz="1300" dirty="0"/>
          </a:p>
        </p:txBody>
      </p:sp>
      <p:sp>
        <p:nvSpPr>
          <p:cNvPr id="11" name="Text 8"/>
          <p:cNvSpPr/>
          <p:nvPr/>
        </p:nvSpPr>
        <p:spPr>
          <a:xfrm>
            <a:off x="411480" y="1920240"/>
            <a:ext cx="3749040" cy="25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Évaluation interne : tous les 5 ans, auto-réalisée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Évaluation externe : tous les 7 ans, prestataire libre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Référentiels multiples selon chaque type d'ESSMS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Résultats non publiés, faible lisibilité pour le public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Absence de sanction en cas de non-conformité grave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846320" y="1508760"/>
            <a:ext cx="4023360" cy="301752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3" name="Shape 10"/>
          <p:cNvSpPr/>
          <p:nvPr/>
        </p:nvSpPr>
        <p:spPr>
          <a:xfrm>
            <a:off x="4846320" y="1508760"/>
            <a:ext cx="4023360" cy="347472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4" name="Text 11"/>
          <p:cNvSpPr/>
          <p:nvPr/>
        </p:nvSpPr>
        <p:spPr>
          <a:xfrm>
            <a:off x="4937760" y="1536192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✅  DEPUIS 2022</a:t>
            </a:r>
            <a:endParaRPr lang="en-US" sz="1300" dirty="0"/>
          </a:p>
        </p:txBody>
      </p:sp>
      <p:sp>
        <p:nvSpPr>
          <p:cNvPr id="15" name="Text 12"/>
          <p:cNvSpPr/>
          <p:nvPr/>
        </p:nvSpPr>
        <p:spPr>
          <a:xfrm>
            <a:off x="4983480" y="1920240"/>
            <a:ext cx="3749040" cy="25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Évaluation unique quinquennale par OE accrédité HAS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Référentiel national commun à tous les ESSMS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 critères impératifs avec suivi renforcé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Publication des résultats sur Qualiscope (dès 2026)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Suivi des suites par les ATC (ARS, Conseils Dép.)</a:t>
            </a:r>
            <a:endParaRPr lang="en-US" sz="1100" dirty="0"/>
          </a:p>
        </p:txBody>
      </p:sp>
      <p:sp>
        <p:nvSpPr>
          <p:cNvPr id="16" name="Shape 13"/>
          <p:cNvSpPr/>
          <p:nvPr/>
        </p:nvSpPr>
        <p:spPr>
          <a:xfrm>
            <a:off x="4325112" y="2697480"/>
            <a:ext cx="493776" cy="73152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7" name="Text 14"/>
          <p:cNvSpPr/>
          <p:nvPr/>
        </p:nvSpPr>
        <p:spPr>
          <a:xfrm>
            <a:off x="4279392" y="2542032"/>
            <a:ext cx="5943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6EC82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➜</a:t>
            </a:r>
            <a:endParaRPr lang="en-US" sz="2800" dirty="0"/>
          </a:p>
        </p:txBody>
      </p:sp>
      <p:sp>
        <p:nvSpPr>
          <p:cNvPr id="18" name="Shape 15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9" name="Text 16"/>
          <p:cNvSpPr/>
          <p:nvPr/>
        </p:nvSpPr>
        <p:spPr>
          <a:xfrm>
            <a:off x="182880" y="4818888"/>
            <a:ext cx="27432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SOS EHPAD</a:t>
            </a:r>
            <a:endParaRPr lang="en-US" sz="1000" dirty="0"/>
          </a:p>
        </p:txBody>
      </p:sp>
      <p:sp>
        <p:nvSpPr>
          <p:cNvPr id="20" name="Text 17"/>
          <p:cNvSpPr/>
          <p:nvPr/>
        </p:nvSpPr>
        <p:spPr>
          <a:xfrm>
            <a:off x="8686800" y="4818888"/>
            <a:ext cx="3657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A3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" cy="5143500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1168" y="164592"/>
            <a:ext cx="640080" cy="64008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005840" y="201168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6EC82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PARTIE 02</a:t>
            </a:r>
            <a:endParaRPr lang="en-US" sz="1000" dirty="0"/>
          </a:p>
        </p:txBody>
      </p:sp>
      <p:sp>
        <p:nvSpPr>
          <p:cNvPr id="5" name="Text 2"/>
          <p:cNvSpPr/>
          <p:nvPr/>
        </p:nvSpPr>
        <p:spPr>
          <a:xfrm>
            <a:off x="320040" y="1463040"/>
            <a:ext cx="85039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Architecture du référentiel national</a:t>
            </a:r>
            <a:endParaRPr lang="en-US" sz="3800" dirty="0"/>
          </a:p>
        </p:txBody>
      </p:sp>
      <p:sp>
        <p:nvSpPr>
          <p:cNvPr id="6" name="Text 3"/>
          <p:cNvSpPr/>
          <p:nvPr/>
        </p:nvSpPr>
        <p:spPr>
          <a:xfrm>
            <a:off x="320040" y="292608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Structure, thématiques et organisation des 157 critères</a:t>
            </a:r>
            <a:endParaRPr lang="en-US" sz="1500" dirty="0"/>
          </a:p>
        </p:txBody>
      </p:sp>
      <p:sp>
        <p:nvSpPr>
          <p:cNvPr id="7" name="Shape 4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" name="Text 5"/>
          <p:cNvSpPr/>
          <p:nvPr/>
        </p:nvSpPr>
        <p:spPr>
          <a:xfrm>
            <a:off x="228600" y="4818888"/>
            <a:ext cx="27432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SOS EHPAD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5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30768" y="73152"/>
            <a:ext cx="457200" cy="4572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182880" y="201168"/>
            <a:ext cx="2560320" cy="256032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" name="Text 1"/>
          <p:cNvSpPr/>
          <p:nvPr/>
        </p:nvSpPr>
        <p:spPr>
          <a:xfrm>
            <a:off x="182880" y="219456"/>
            <a:ext cx="25603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PARTIE 02 · Architecture du référentiel</a:t>
            </a:r>
            <a:endParaRPr lang="en-US" sz="950" dirty="0"/>
          </a:p>
        </p:txBody>
      </p:sp>
      <p:sp>
        <p:nvSpPr>
          <p:cNvPr id="5" name="Text 2"/>
          <p:cNvSpPr/>
          <p:nvPr/>
        </p:nvSpPr>
        <p:spPr>
          <a:xfrm>
            <a:off x="320040" y="502920"/>
            <a:ext cx="8503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Les 3 chapitres du référentiel HAS</a:t>
            </a:r>
            <a:endParaRPr lang="en-US" sz="2800" dirty="0"/>
          </a:p>
        </p:txBody>
      </p:sp>
      <p:sp>
        <p:nvSpPr>
          <p:cNvPr id="6" name="Shape 3"/>
          <p:cNvSpPr/>
          <p:nvPr/>
        </p:nvSpPr>
        <p:spPr>
          <a:xfrm>
            <a:off x="320040" y="1188720"/>
            <a:ext cx="54864" cy="237744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" name="Text 4"/>
          <p:cNvSpPr/>
          <p:nvPr/>
        </p:nvSpPr>
        <p:spPr>
          <a:xfrm>
            <a:off x="457200" y="1188720"/>
            <a:ext cx="8321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B6C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Trois angles de vue complémentaires pour une évaluation systémique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228600" y="1572768"/>
            <a:ext cx="420624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9" name="Shape 6"/>
          <p:cNvSpPr/>
          <p:nvPr/>
        </p:nvSpPr>
        <p:spPr>
          <a:xfrm>
            <a:off x="228600" y="1572768"/>
            <a:ext cx="4206240" cy="64008"/>
          </a:xfrm>
          <a:prstGeom prst="rect">
            <a:avLst/>
          </a:prstGeom>
          <a:solidFill>
            <a:srgbClr val="2B6CB0"/>
          </a:solidFill>
          <a:ln w="12700">
            <a:solidFill>
              <a:srgbClr val="2B6CB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0" name="Text 7"/>
          <p:cNvSpPr/>
          <p:nvPr/>
        </p:nvSpPr>
        <p:spPr>
          <a:xfrm>
            <a:off x="356616" y="1682496"/>
            <a:ext cx="395020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📘 Chapitre 1 – La personne accompagnée</a:t>
            </a:r>
            <a:endParaRPr lang="en-US" sz="1250" dirty="0"/>
          </a:p>
        </p:txBody>
      </p:sp>
      <p:sp>
        <p:nvSpPr>
          <p:cNvPr id="11" name="Text 8"/>
          <p:cNvSpPr/>
          <p:nvPr/>
        </p:nvSpPr>
        <p:spPr>
          <a:xfrm>
            <a:off x="356616" y="2011680"/>
            <a:ext cx="3950208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Bientraitance, éthique, droits, participation, projet personnalisé, santé. Méthode : accompagné traceur (AT). Vision centrée sur le vécu réel du résident.</a:t>
            </a:r>
            <a:endParaRPr lang="en-US" sz="1050" dirty="0"/>
          </a:p>
        </p:txBody>
      </p:sp>
      <p:sp>
        <p:nvSpPr>
          <p:cNvPr id="12" name="Shape 9"/>
          <p:cNvSpPr/>
          <p:nvPr/>
        </p:nvSpPr>
        <p:spPr>
          <a:xfrm>
            <a:off x="4581144" y="1572768"/>
            <a:ext cx="420624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3" name="Shape 10"/>
          <p:cNvSpPr/>
          <p:nvPr/>
        </p:nvSpPr>
        <p:spPr>
          <a:xfrm>
            <a:off x="4581144" y="1572768"/>
            <a:ext cx="4206240" cy="64008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4" name="Text 11"/>
          <p:cNvSpPr/>
          <p:nvPr/>
        </p:nvSpPr>
        <p:spPr>
          <a:xfrm>
            <a:off x="4709160" y="1682496"/>
            <a:ext cx="395020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👥 Chapitre 2 – Les professionnels</a:t>
            </a:r>
            <a:endParaRPr lang="en-US" sz="1250" dirty="0"/>
          </a:p>
        </p:txBody>
      </p:sp>
      <p:sp>
        <p:nvSpPr>
          <p:cNvPr id="15" name="Text 12"/>
          <p:cNvSpPr/>
          <p:nvPr/>
        </p:nvSpPr>
        <p:spPr>
          <a:xfrm>
            <a:off x="4709160" y="2011680"/>
            <a:ext cx="3950208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Droits des professionnels, expression, participation, projet d'accompagnement, parcours, santé. Méthode : traceur ciblé (TC). Vision de l'acteur de terrain.</a:t>
            </a:r>
            <a:endParaRPr lang="en-US" sz="1050" dirty="0"/>
          </a:p>
        </p:txBody>
      </p:sp>
      <p:sp>
        <p:nvSpPr>
          <p:cNvPr id="16" name="Shape 13"/>
          <p:cNvSpPr/>
          <p:nvPr/>
        </p:nvSpPr>
        <p:spPr>
          <a:xfrm>
            <a:off x="228600" y="3191256"/>
            <a:ext cx="420624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7" name="Shape 14"/>
          <p:cNvSpPr/>
          <p:nvPr/>
        </p:nvSpPr>
        <p:spPr>
          <a:xfrm>
            <a:off x="228600" y="3191256"/>
            <a:ext cx="4206240" cy="64008"/>
          </a:xfrm>
          <a:prstGeom prst="rect">
            <a:avLst/>
          </a:prstGeom>
          <a:solidFill>
            <a:srgbClr val="DD6B20"/>
          </a:solidFill>
          <a:ln w="12700">
            <a:solidFill>
              <a:srgbClr val="DD6B2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8" name="Text 15"/>
          <p:cNvSpPr/>
          <p:nvPr/>
        </p:nvSpPr>
        <p:spPr>
          <a:xfrm>
            <a:off x="356616" y="3300984"/>
            <a:ext cx="395020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🏛️ Chapitre 3 – L'établissement et son organisation</a:t>
            </a:r>
            <a:endParaRPr lang="en-US" sz="1250" dirty="0"/>
          </a:p>
        </p:txBody>
      </p:sp>
      <p:sp>
        <p:nvSpPr>
          <p:cNvPr id="19" name="Text 16"/>
          <p:cNvSpPr/>
          <p:nvPr/>
        </p:nvSpPr>
        <p:spPr>
          <a:xfrm>
            <a:off x="356616" y="3630168"/>
            <a:ext cx="3950208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Bientraitance, éthique, droits, RH, gestion des risques, amélioration continue. Méthode : audit système (AS). Vision institutionnelle et gouvernance.</a:t>
            </a:r>
            <a:endParaRPr lang="en-US" sz="1050" dirty="0"/>
          </a:p>
        </p:txBody>
      </p:sp>
      <p:sp>
        <p:nvSpPr>
          <p:cNvPr id="20" name="Text 17"/>
          <p:cNvSpPr/>
          <p:nvPr/>
        </p:nvSpPr>
        <p:spPr>
          <a:xfrm>
            <a:off x="274320" y="4462272"/>
            <a:ext cx="8595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i="1" dirty="0">
                <a:solidFill>
                  <a:srgbClr val="2B6C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Ces 3 chapitres permettent de croiser les regards pour s'assurer que les intentions institutionnelles se traduisent en bénéfices réels pour le résident.</a:t>
            </a:r>
            <a:endParaRPr lang="en-US" sz="1050" dirty="0"/>
          </a:p>
        </p:txBody>
      </p:sp>
      <p:sp>
        <p:nvSpPr>
          <p:cNvPr id="21" name="Shape 18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2" name="Text 19"/>
          <p:cNvSpPr/>
          <p:nvPr/>
        </p:nvSpPr>
        <p:spPr>
          <a:xfrm>
            <a:off x="182880" y="4818888"/>
            <a:ext cx="27432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SOS EHPAD</a:t>
            </a:r>
            <a:endParaRPr lang="en-US" sz="1000" dirty="0"/>
          </a:p>
        </p:txBody>
      </p:sp>
      <p:sp>
        <p:nvSpPr>
          <p:cNvPr id="23" name="Text 20"/>
          <p:cNvSpPr/>
          <p:nvPr/>
        </p:nvSpPr>
        <p:spPr>
          <a:xfrm>
            <a:off x="8686800" y="4818888"/>
            <a:ext cx="3657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5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30768" y="73152"/>
            <a:ext cx="457200" cy="4572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182880" y="201168"/>
            <a:ext cx="2560320" cy="256032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" name="Text 1"/>
          <p:cNvSpPr/>
          <p:nvPr/>
        </p:nvSpPr>
        <p:spPr>
          <a:xfrm>
            <a:off x="182880" y="219456"/>
            <a:ext cx="25603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PARTIE 02 · Architecture du référentiel</a:t>
            </a:r>
            <a:endParaRPr lang="en-US" sz="950" dirty="0"/>
          </a:p>
        </p:txBody>
      </p:sp>
      <p:sp>
        <p:nvSpPr>
          <p:cNvPr id="5" name="Text 2"/>
          <p:cNvSpPr/>
          <p:nvPr/>
        </p:nvSpPr>
        <p:spPr>
          <a:xfrm>
            <a:off x="320040" y="502920"/>
            <a:ext cx="8503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 thématiques transversales &amp; 42 objectifs</a:t>
            </a:r>
            <a:endParaRPr lang="en-US" sz="2800" dirty="0"/>
          </a:p>
        </p:txBody>
      </p:sp>
      <p:sp>
        <p:nvSpPr>
          <p:cNvPr id="6" name="Shape 3"/>
          <p:cNvSpPr/>
          <p:nvPr/>
        </p:nvSpPr>
        <p:spPr>
          <a:xfrm>
            <a:off x="320040" y="1188720"/>
            <a:ext cx="54864" cy="237744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" name="Text 4"/>
          <p:cNvSpPr/>
          <p:nvPr/>
        </p:nvSpPr>
        <p:spPr>
          <a:xfrm>
            <a:off x="457200" y="1188720"/>
            <a:ext cx="8321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B6C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Organisation structurante du référentiel pour les 157 critères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228600" y="1572768"/>
            <a:ext cx="2834640" cy="859536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9" name="Shape 6"/>
          <p:cNvSpPr/>
          <p:nvPr/>
        </p:nvSpPr>
        <p:spPr>
          <a:xfrm>
            <a:off x="228600" y="1572768"/>
            <a:ext cx="502920" cy="859536"/>
          </a:xfrm>
          <a:prstGeom prst="rect">
            <a:avLst/>
          </a:prstGeom>
          <a:solidFill>
            <a:srgbClr val="2B6CB0"/>
          </a:solidFill>
          <a:ln w="12700">
            <a:solidFill>
              <a:srgbClr val="2B6CB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0" name="Text 7"/>
          <p:cNvSpPr/>
          <p:nvPr/>
        </p:nvSpPr>
        <p:spPr>
          <a:xfrm>
            <a:off x="246888" y="1828800"/>
            <a:ext cx="46634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T1</a:t>
            </a:r>
            <a:endParaRPr lang="en-US" sz="1500" dirty="0"/>
          </a:p>
        </p:txBody>
      </p:sp>
      <p:sp>
        <p:nvSpPr>
          <p:cNvPr id="11" name="Text 8"/>
          <p:cNvSpPr/>
          <p:nvPr/>
        </p:nvSpPr>
        <p:spPr>
          <a:xfrm>
            <a:off x="822960" y="1664208"/>
            <a:ext cx="2148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Bientraitance &amp; éthique</a:t>
            </a:r>
            <a:endParaRPr lang="en-US" sz="1100" dirty="0"/>
          </a:p>
        </p:txBody>
      </p:sp>
      <p:sp>
        <p:nvSpPr>
          <p:cNvPr id="12" name="Text 9"/>
          <p:cNvSpPr/>
          <p:nvPr/>
        </p:nvSpPr>
        <p:spPr>
          <a:xfrm>
            <a:off x="822960" y="2103120"/>
            <a:ext cx="2148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B6C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Ch. 1+2+3</a:t>
            </a:r>
            <a:endParaRPr lang="en-US" sz="950" dirty="0"/>
          </a:p>
        </p:txBody>
      </p:sp>
      <p:sp>
        <p:nvSpPr>
          <p:cNvPr id="13" name="Shape 10"/>
          <p:cNvSpPr/>
          <p:nvPr/>
        </p:nvSpPr>
        <p:spPr>
          <a:xfrm>
            <a:off x="3172968" y="1572768"/>
            <a:ext cx="2834640" cy="859536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4" name="Shape 11"/>
          <p:cNvSpPr/>
          <p:nvPr/>
        </p:nvSpPr>
        <p:spPr>
          <a:xfrm>
            <a:off x="3172968" y="1572768"/>
            <a:ext cx="502920" cy="859536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5" name="Text 12"/>
          <p:cNvSpPr/>
          <p:nvPr/>
        </p:nvSpPr>
        <p:spPr>
          <a:xfrm>
            <a:off x="3191256" y="1828800"/>
            <a:ext cx="46634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T2</a:t>
            </a:r>
            <a:endParaRPr lang="en-US" sz="1500" dirty="0"/>
          </a:p>
        </p:txBody>
      </p:sp>
      <p:sp>
        <p:nvSpPr>
          <p:cNvPr id="16" name="Text 13"/>
          <p:cNvSpPr/>
          <p:nvPr/>
        </p:nvSpPr>
        <p:spPr>
          <a:xfrm>
            <a:off x="3767328" y="1664208"/>
            <a:ext cx="2148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Droits et libertés</a:t>
            </a:r>
            <a:endParaRPr lang="en-US" sz="1100" dirty="0"/>
          </a:p>
        </p:txBody>
      </p:sp>
      <p:sp>
        <p:nvSpPr>
          <p:cNvPr id="17" name="Text 14"/>
          <p:cNvSpPr/>
          <p:nvPr/>
        </p:nvSpPr>
        <p:spPr>
          <a:xfrm>
            <a:off x="3767328" y="2103120"/>
            <a:ext cx="2148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EC82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Ch. 1+2+3</a:t>
            </a:r>
            <a:endParaRPr lang="en-US" sz="950" dirty="0"/>
          </a:p>
        </p:txBody>
      </p:sp>
      <p:sp>
        <p:nvSpPr>
          <p:cNvPr id="18" name="Shape 15"/>
          <p:cNvSpPr/>
          <p:nvPr/>
        </p:nvSpPr>
        <p:spPr>
          <a:xfrm>
            <a:off x="6117336" y="1572768"/>
            <a:ext cx="2834640" cy="859536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9" name="Shape 16"/>
          <p:cNvSpPr/>
          <p:nvPr/>
        </p:nvSpPr>
        <p:spPr>
          <a:xfrm>
            <a:off x="6117336" y="1572768"/>
            <a:ext cx="502920" cy="859536"/>
          </a:xfrm>
          <a:prstGeom prst="rect">
            <a:avLst/>
          </a:prstGeom>
          <a:solidFill>
            <a:srgbClr val="DD6B20"/>
          </a:solidFill>
          <a:ln w="12700">
            <a:solidFill>
              <a:srgbClr val="DD6B2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0" name="Text 17"/>
          <p:cNvSpPr/>
          <p:nvPr/>
        </p:nvSpPr>
        <p:spPr>
          <a:xfrm>
            <a:off x="6135624" y="1828800"/>
            <a:ext cx="46634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T3</a:t>
            </a:r>
            <a:endParaRPr lang="en-US" sz="1500" dirty="0"/>
          </a:p>
        </p:txBody>
      </p:sp>
      <p:sp>
        <p:nvSpPr>
          <p:cNvPr id="21" name="Text 18"/>
          <p:cNvSpPr/>
          <p:nvPr/>
        </p:nvSpPr>
        <p:spPr>
          <a:xfrm>
            <a:off x="6711696" y="1664208"/>
            <a:ext cx="2148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Participation</a:t>
            </a:r>
            <a:endParaRPr lang="en-US" sz="1100" dirty="0"/>
          </a:p>
        </p:txBody>
      </p:sp>
      <p:sp>
        <p:nvSpPr>
          <p:cNvPr id="22" name="Text 19"/>
          <p:cNvSpPr/>
          <p:nvPr/>
        </p:nvSpPr>
        <p:spPr>
          <a:xfrm>
            <a:off x="6711696" y="2103120"/>
            <a:ext cx="2148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D6B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Ch. 1+2</a:t>
            </a:r>
            <a:endParaRPr lang="en-US" sz="950" dirty="0"/>
          </a:p>
        </p:txBody>
      </p:sp>
      <p:sp>
        <p:nvSpPr>
          <p:cNvPr id="23" name="Shape 20"/>
          <p:cNvSpPr/>
          <p:nvPr/>
        </p:nvSpPr>
        <p:spPr>
          <a:xfrm>
            <a:off x="228600" y="2578608"/>
            <a:ext cx="2834640" cy="859536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4" name="Shape 21"/>
          <p:cNvSpPr/>
          <p:nvPr/>
        </p:nvSpPr>
        <p:spPr>
          <a:xfrm>
            <a:off x="228600" y="2578608"/>
            <a:ext cx="502920" cy="859536"/>
          </a:xfrm>
          <a:prstGeom prst="rect">
            <a:avLst/>
          </a:prstGeom>
          <a:solidFill>
            <a:srgbClr val="2B6CB0"/>
          </a:solidFill>
          <a:ln w="12700">
            <a:solidFill>
              <a:srgbClr val="2B6CB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5" name="Text 22"/>
          <p:cNvSpPr/>
          <p:nvPr/>
        </p:nvSpPr>
        <p:spPr>
          <a:xfrm>
            <a:off x="246888" y="2834640"/>
            <a:ext cx="46634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T4</a:t>
            </a:r>
            <a:endParaRPr lang="en-US" sz="1500" dirty="0"/>
          </a:p>
        </p:txBody>
      </p:sp>
      <p:sp>
        <p:nvSpPr>
          <p:cNvPr id="26" name="Text 23"/>
          <p:cNvSpPr/>
          <p:nvPr/>
        </p:nvSpPr>
        <p:spPr>
          <a:xfrm>
            <a:off x="822960" y="2670048"/>
            <a:ext cx="2148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Projet personnalisé</a:t>
            </a:r>
            <a:endParaRPr lang="en-US" sz="1100" dirty="0"/>
          </a:p>
        </p:txBody>
      </p:sp>
      <p:sp>
        <p:nvSpPr>
          <p:cNvPr id="27" name="Text 24"/>
          <p:cNvSpPr/>
          <p:nvPr/>
        </p:nvSpPr>
        <p:spPr>
          <a:xfrm>
            <a:off x="822960" y="3108960"/>
            <a:ext cx="2148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B6C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Ch. 1+2</a:t>
            </a:r>
            <a:endParaRPr lang="en-US" sz="950" dirty="0"/>
          </a:p>
        </p:txBody>
      </p:sp>
      <p:sp>
        <p:nvSpPr>
          <p:cNvPr id="28" name="Shape 25"/>
          <p:cNvSpPr/>
          <p:nvPr/>
        </p:nvSpPr>
        <p:spPr>
          <a:xfrm>
            <a:off x="3172968" y="2578608"/>
            <a:ext cx="2834640" cy="859536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9" name="Shape 26"/>
          <p:cNvSpPr/>
          <p:nvPr/>
        </p:nvSpPr>
        <p:spPr>
          <a:xfrm>
            <a:off x="3172968" y="2578608"/>
            <a:ext cx="502920" cy="859536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0" name="Text 27"/>
          <p:cNvSpPr/>
          <p:nvPr/>
        </p:nvSpPr>
        <p:spPr>
          <a:xfrm>
            <a:off x="3191256" y="2834640"/>
            <a:ext cx="46634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T5</a:t>
            </a:r>
            <a:endParaRPr lang="en-US" sz="1500" dirty="0"/>
          </a:p>
        </p:txBody>
      </p:sp>
      <p:sp>
        <p:nvSpPr>
          <p:cNvPr id="31" name="Text 28"/>
          <p:cNvSpPr/>
          <p:nvPr/>
        </p:nvSpPr>
        <p:spPr>
          <a:xfrm>
            <a:off x="3767328" y="2670048"/>
            <a:ext cx="2148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Santé &amp; accompagnement aux soins</a:t>
            </a:r>
            <a:endParaRPr lang="en-US" sz="1100" dirty="0"/>
          </a:p>
        </p:txBody>
      </p:sp>
      <p:sp>
        <p:nvSpPr>
          <p:cNvPr id="32" name="Text 29"/>
          <p:cNvSpPr/>
          <p:nvPr/>
        </p:nvSpPr>
        <p:spPr>
          <a:xfrm>
            <a:off x="3767328" y="3108960"/>
            <a:ext cx="2148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EC82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Ch. 1+3</a:t>
            </a:r>
            <a:endParaRPr lang="en-US" sz="950" dirty="0"/>
          </a:p>
        </p:txBody>
      </p:sp>
      <p:sp>
        <p:nvSpPr>
          <p:cNvPr id="33" name="Shape 30"/>
          <p:cNvSpPr/>
          <p:nvPr/>
        </p:nvSpPr>
        <p:spPr>
          <a:xfrm>
            <a:off x="6117336" y="2578608"/>
            <a:ext cx="2834640" cy="859536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34" name="Shape 31"/>
          <p:cNvSpPr/>
          <p:nvPr/>
        </p:nvSpPr>
        <p:spPr>
          <a:xfrm>
            <a:off x="6117336" y="2578608"/>
            <a:ext cx="502920" cy="859536"/>
          </a:xfrm>
          <a:prstGeom prst="rect">
            <a:avLst/>
          </a:prstGeom>
          <a:solidFill>
            <a:srgbClr val="DD6B20"/>
          </a:solidFill>
          <a:ln w="12700">
            <a:solidFill>
              <a:srgbClr val="DD6B2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5" name="Text 32"/>
          <p:cNvSpPr/>
          <p:nvPr/>
        </p:nvSpPr>
        <p:spPr>
          <a:xfrm>
            <a:off x="6135624" y="2834640"/>
            <a:ext cx="46634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T6</a:t>
            </a:r>
            <a:endParaRPr lang="en-US" sz="1500" dirty="0"/>
          </a:p>
        </p:txBody>
      </p:sp>
      <p:sp>
        <p:nvSpPr>
          <p:cNvPr id="36" name="Text 33"/>
          <p:cNvSpPr/>
          <p:nvPr/>
        </p:nvSpPr>
        <p:spPr>
          <a:xfrm>
            <a:off x="6711696" y="2670048"/>
            <a:ext cx="2148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Ressources humaines</a:t>
            </a:r>
            <a:endParaRPr lang="en-US" sz="1100" dirty="0"/>
          </a:p>
        </p:txBody>
      </p:sp>
      <p:sp>
        <p:nvSpPr>
          <p:cNvPr id="37" name="Text 34"/>
          <p:cNvSpPr/>
          <p:nvPr/>
        </p:nvSpPr>
        <p:spPr>
          <a:xfrm>
            <a:off x="6711696" y="3108960"/>
            <a:ext cx="2148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D6B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Ch. 2+3</a:t>
            </a:r>
            <a:endParaRPr lang="en-US" sz="950" dirty="0"/>
          </a:p>
        </p:txBody>
      </p:sp>
      <p:sp>
        <p:nvSpPr>
          <p:cNvPr id="38" name="Shape 35"/>
          <p:cNvSpPr/>
          <p:nvPr/>
        </p:nvSpPr>
        <p:spPr>
          <a:xfrm>
            <a:off x="228600" y="3584448"/>
            <a:ext cx="2834640" cy="859536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39" name="Shape 36"/>
          <p:cNvSpPr/>
          <p:nvPr/>
        </p:nvSpPr>
        <p:spPr>
          <a:xfrm>
            <a:off x="228600" y="3584448"/>
            <a:ext cx="502920" cy="859536"/>
          </a:xfrm>
          <a:prstGeom prst="rect">
            <a:avLst/>
          </a:prstGeom>
          <a:solidFill>
            <a:srgbClr val="2B6CB0"/>
          </a:solidFill>
          <a:ln w="12700">
            <a:solidFill>
              <a:srgbClr val="2B6CB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0" name="Text 37"/>
          <p:cNvSpPr/>
          <p:nvPr/>
        </p:nvSpPr>
        <p:spPr>
          <a:xfrm>
            <a:off x="246888" y="3840480"/>
            <a:ext cx="46634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T7</a:t>
            </a:r>
            <a:endParaRPr lang="en-US" sz="1500" dirty="0"/>
          </a:p>
        </p:txBody>
      </p:sp>
      <p:sp>
        <p:nvSpPr>
          <p:cNvPr id="41" name="Text 38"/>
          <p:cNvSpPr/>
          <p:nvPr/>
        </p:nvSpPr>
        <p:spPr>
          <a:xfrm>
            <a:off x="822960" y="3675888"/>
            <a:ext cx="2148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Gestion des risques &amp; sécurité</a:t>
            </a:r>
            <a:endParaRPr lang="en-US" sz="1100" dirty="0"/>
          </a:p>
        </p:txBody>
      </p:sp>
      <p:sp>
        <p:nvSpPr>
          <p:cNvPr id="42" name="Text 39"/>
          <p:cNvSpPr/>
          <p:nvPr/>
        </p:nvSpPr>
        <p:spPr>
          <a:xfrm>
            <a:off x="822960" y="4114800"/>
            <a:ext cx="2148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B6C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Ch. 3</a:t>
            </a:r>
            <a:endParaRPr lang="en-US" sz="950" dirty="0"/>
          </a:p>
        </p:txBody>
      </p:sp>
      <p:sp>
        <p:nvSpPr>
          <p:cNvPr id="43" name="Shape 40"/>
          <p:cNvSpPr/>
          <p:nvPr/>
        </p:nvSpPr>
        <p:spPr>
          <a:xfrm>
            <a:off x="3172968" y="3584448"/>
            <a:ext cx="2834640" cy="859536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44" name="Shape 41"/>
          <p:cNvSpPr/>
          <p:nvPr/>
        </p:nvSpPr>
        <p:spPr>
          <a:xfrm>
            <a:off x="3172968" y="3584448"/>
            <a:ext cx="502920" cy="859536"/>
          </a:xfrm>
          <a:prstGeom prst="rect">
            <a:avLst/>
          </a:prstGeom>
          <a:solidFill>
            <a:srgbClr val="6EC829"/>
          </a:solidFill>
          <a:ln w="12700">
            <a:solidFill>
              <a:srgbClr val="6EC82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5" name="Text 42"/>
          <p:cNvSpPr/>
          <p:nvPr/>
        </p:nvSpPr>
        <p:spPr>
          <a:xfrm>
            <a:off x="3191256" y="3840480"/>
            <a:ext cx="46634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T8</a:t>
            </a:r>
            <a:endParaRPr lang="en-US" sz="1500" dirty="0"/>
          </a:p>
        </p:txBody>
      </p:sp>
      <p:sp>
        <p:nvSpPr>
          <p:cNvPr id="46" name="Text 43"/>
          <p:cNvSpPr/>
          <p:nvPr/>
        </p:nvSpPr>
        <p:spPr>
          <a:xfrm>
            <a:off x="3767328" y="3675888"/>
            <a:ext cx="2148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Amélioration continue / QGDR</a:t>
            </a:r>
            <a:endParaRPr lang="en-US" sz="1100" dirty="0"/>
          </a:p>
        </p:txBody>
      </p:sp>
      <p:sp>
        <p:nvSpPr>
          <p:cNvPr id="47" name="Text 44"/>
          <p:cNvSpPr/>
          <p:nvPr/>
        </p:nvSpPr>
        <p:spPr>
          <a:xfrm>
            <a:off x="3767328" y="4114800"/>
            <a:ext cx="2148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EC82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Ch. 3</a:t>
            </a:r>
            <a:endParaRPr lang="en-US" sz="950" dirty="0"/>
          </a:p>
        </p:txBody>
      </p:sp>
      <p:sp>
        <p:nvSpPr>
          <p:cNvPr id="48" name="Shape 45"/>
          <p:cNvSpPr/>
          <p:nvPr/>
        </p:nvSpPr>
        <p:spPr>
          <a:xfrm>
            <a:off x="6117336" y="3584448"/>
            <a:ext cx="2834640" cy="859536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2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49" name="Shape 46"/>
          <p:cNvSpPr/>
          <p:nvPr/>
        </p:nvSpPr>
        <p:spPr>
          <a:xfrm>
            <a:off x="6117336" y="3584448"/>
            <a:ext cx="502920" cy="859536"/>
          </a:xfrm>
          <a:prstGeom prst="rect">
            <a:avLst/>
          </a:prstGeom>
          <a:solidFill>
            <a:srgbClr val="DD6B20"/>
          </a:solidFill>
          <a:ln w="12700">
            <a:solidFill>
              <a:srgbClr val="DD6B2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0" name="Text 47"/>
          <p:cNvSpPr/>
          <p:nvPr/>
        </p:nvSpPr>
        <p:spPr>
          <a:xfrm>
            <a:off x="6135624" y="3840480"/>
            <a:ext cx="46634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T9</a:t>
            </a:r>
            <a:endParaRPr lang="en-US" sz="1500" dirty="0"/>
          </a:p>
        </p:txBody>
      </p:sp>
      <p:sp>
        <p:nvSpPr>
          <p:cNvPr id="51" name="Text 48"/>
          <p:cNvSpPr/>
          <p:nvPr/>
        </p:nvSpPr>
        <p:spPr>
          <a:xfrm>
            <a:off x="6711696" y="3675888"/>
            <a:ext cx="2148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Ouverture sur l'environnement</a:t>
            </a:r>
            <a:endParaRPr lang="en-US" sz="1100" dirty="0"/>
          </a:p>
        </p:txBody>
      </p:sp>
      <p:sp>
        <p:nvSpPr>
          <p:cNvPr id="52" name="Text 49"/>
          <p:cNvSpPr/>
          <p:nvPr/>
        </p:nvSpPr>
        <p:spPr>
          <a:xfrm>
            <a:off x="6711696" y="4114800"/>
            <a:ext cx="2148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D6B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Ch. 3</a:t>
            </a:r>
            <a:endParaRPr lang="en-US" sz="950" dirty="0"/>
          </a:p>
        </p:txBody>
      </p:sp>
      <p:sp>
        <p:nvSpPr>
          <p:cNvPr id="53" name="Text 50"/>
          <p:cNvSpPr/>
          <p:nvPr/>
        </p:nvSpPr>
        <p:spPr>
          <a:xfrm>
            <a:off x="274320" y="4526280"/>
            <a:ext cx="8595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2B6C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42 objectifs déclinés en 157 critères  •  139 critères génériques  +  18 critères impératifs</a:t>
            </a:r>
            <a:endParaRPr lang="en-US" sz="1050" dirty="0"/>
          </a:p>
        </p:txBody>
      </p:sp>
      <p:sp>
        <p:nvSpPr>
          <p:cNvPr id="54" name="Shape 51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5" name="Text 52"/>
          <p:cNvSpPr/>
          <p:nvPr/>
        </p:nvSpPr>
        <p:spPr>
          <a:xfrm>
            <a:off x="182880" y="4818888"/>
            <a:ext cx="27432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SOS EHPAD</a:t>
            </a:r>
            <a:endParaRPr lang="en-US" sz="1000" dirty="0"/>
          </a:p>
        </p:txBody>
      </p:sp>
      <p:sp>
        <p:nvSpPr>
          <p:cNvPr id="56" name="Text 53"/>
          <p:cNvSpPr/>
          <p:nvPr/>
        </p:nvSpPr>
        <p:spPr>
          <a:xfrm>
            <a:off x="8686800" y="4818888"/>
            <a:ext cx="3657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A0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4922</Words>
  <Application>Microsoft Macintosh PowerPoint</Application>
  <PresentationFormat>Affichage à l'écran (16:9)</PresentationFormat>
  <Paragraphs>639</Paragraphs>
  <Slides>44</Slides>
  <Notes>44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44</vt:i4>
      </vt:variant>
    </vt:vector>
  </HeadingPairs>
  <TitlesOfParts>
    <vt:vector size="48" baseType="lpstr">
      <vt:lpstr>Arial</vt:lpstr>
      <vt:lpstr>Calibri</vt:lpstr>
      <vt:lpstr>Georgia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Certification EHPAD – Référentiel HAS et critères impératifs</dc:title>
  <dc:subject>PptxGenJS Presentation</dc:subject>
  <dc:creator>SOS EHPAD</dc:creator>
  <cp:lastModifiedBy>alexandre mortel</cp:lastModifiedBy>
  <cp:revision>2</cp:revision>
  <dcterms:created xsi:type="dcterms:W3CDTF">2026-02-27T15:30:55Z</dcterms:created>
  <dcterms:modified xsi:type="dcterms:W3CDTF">2026-02-27T15:37:42Z</dcterms:modified>
</cp:coreProperties>
</file>